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0" r:id="rId2"/>
    <p:sldId id="261" r:id="rId3"/>
    <p:sldId id="257" r:id="rId4"/>
    <p:sldId id="258" r:id="rId5"/>
    <p:sldId id="262" r:id="rId6"/>
    <p:sldId id="259" r:id="rId7"/>
    <p:sldId id="26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7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A44036-D2E8-472C-8589-851EB3EE259D}" type="doc">
      <dgm:prSet loTypeId="urn:microsoft.com/office/officeart/2005/8/layout/rings+Icon" loCatId="officeonline" qsTypeId="urn:microsoft.com/office/officeart/2005/8/quickstyle/simple1" qsCatId="simple" csTypeId="urn:microsoft.com/office/officeart/2005/8/colors/colorful2" csCatId="colorful" phldr="1"/>
      <dgm:spPr/>
      <dgm:t>
        <a:bodyPr/>
        <a:lstStyle/>
        <a:p>
          <a:endParaRPr lang="en-US"/>
        </a:p>
      </dgm:t>
    </dgm:pt>
    <dgm:pt modelId="{427B0FD9-E5BC-4E6A-94AF-2829B1466DB4}">
      <dgm:prSet phldrT="[Text]" custT="1"/>
      <dgm:spPr/>
      <dgm:t>
        <a:bodyPr/>
        <a:lstStyle/>
        <a:p>
          <a:r>
            <a:rPr lang="en-US" sz="2000" b="1" dirty="0" smtClean="0">
              <a:solidFill>
                <a:schemeClr val="bg1"/>
              </a:solidFill>
            </a:rPr>
            <a:t>Budget Committee &amp; Subcommittees</a:t>
          </a:r>
        </a:p>
      </dgm:t>
    </dgm:pt>
    <dgm:pt modelId="{D758364F-1C97-45E9-A79D-578B97BD7614}" type="parTrans" cxnId="{B798947A-0E5F-4FAD-8711-C99AF980A17B}">
      <dgm:prSet/>
      <dgm:spPr/>
      <dgm:t>
        <a:bodyPr/>
        <a:lstStyle/>
        <a:p>
          <a:endParaRPr lang="en-US"/>
        </a:p>
      </dgm:t>
    </dgm:pt>
    <dgm:pt modelId="{A71A8C3B-4E29-4127-A9EF-CEDAE06B214D}" type="sibTrans" cxnId="{B798947A-0E5F-4FAD-8711-C99AF980A17B}">
      <dgm:prSet/>
      <dgm:spPr/>
      <dgm:t>
        <a:bodyPr/>
        <a:lstStyle/>
        <a:p>
          <a:endParaRPr lang="en-US"/>
        </a:p>
      </dgm:t>
    </dgm:pt>
    <dgm:pt modelId="{47C7892A-8A92-412D-92A6-10011C95DF54}">
      <dgm:prSet phldrT="[Text]" custT="1"/>
      <dgm:spPr/>
      <dgm:t>
        <a:bodyPr/>
        <a:lstStyle/>
        <a:p>
          <a:endParaRPr lang="en-US" sz="1800" dirty="0" smtClean="0"/>
        </a:p>
        <a:p>
          <a:endParaRPr lang="en-US" sz="1800" dirty="0" smtClean="0"/>
        </a:p>
        <a:p>
          <a:r>
            <a:rPr lang="en-US" sz="1800" b="1" dirty="0" smtClean="0">
              <a:solidFill>
                <a:schemeClr val="bg1"/>
              </a:solidFill>
            </a:rPr>
            <a:t>Efficiencies</a:t>
          </a:r>
        </a:p>
        <a:p>
          <a:r>
            <a:rPr lang="en-US" sz="1800" b="1" dirty="0" smtClean="0">
              <a:solidFill>
                <a:schemeClr val="bg1"/>
              </a:solidFill>
            </a:rPr>
            <a:t> Shared Services &amp; Data Governance</a:t>
          </a:r>
        </a:p>
        <a:p>
          <a:endParaRPr lang="en-US" sz="2000" dirty="0" smtClean="0"/>
        </a:p>
      </dgm:t>
    </dgm:pt>
    <dgm:pt modelId="{57D4E11C-D1C7-4557-9A1E-A943FE82124D}" type="parTrans" cxnId="{C41CF09C-6158-4078-872D-F203384AB83D}">
      <dgm:prSet/>
      <dgm:spPr/>
      <dgm:t>
        <a:bodyPr/>
        <a:lstStyle/>
        <a:p>
          <a:endParaRPr lang="en-US"/>
        </a:p>
      </dgm:t>
    </dgm:pt>
    <dgm:pt modelId="{BD574E2E-7B49-44DA-A4B2-DB628A067ACB}" type="sibTrans" cxnId="{C41CF09C-6158-4078-872D-F203384AB83D}">
      <dgm:prSet/>
      <dgm:spPr/>
      <dgm:t>
        <a:bodyPr/>
        <a:lstStyle/>
        <a:p>
          <a:endParaRPr lang="en-US"/>
        </a:p>
      </dgm:t>
    </dgm:pt>
    <dgm:pt modelId="{3FF1DFA5-186F-42B5-902F-BB9D2B9F540C}">
      <dgm:prSet phldrT="[Text]" custT="1"/>
      <dgm:spPr/>
      <dgm:t>
        <a:bodyPr/>
        <a:lstStyle/>
        <a:p>
          <a:r>
            <a:rPr lang="en-US" sz="2000" b="1" dirty="0" smtClean="0">
              <a:solidFill>
                <a:schemeClr val="bg1"/>
              </a:solidFill>
            </a:rPr>
            <a:t>Implementation</a:t>
          </a:r>
        </a:p>
      </dgm:t>
    </dgm:pt>
    <dgm:pt modelId="{9E347015-21A0-48C5-B4DA-C5C7208C414A}" type="parTrans" cxnId="{4E47C597-464D-414E-B77B-8B5A6E84221C}">
      <dgm:prSet/>
      <dgm:spPr/>
      <dgm:t>
        <a:bodyPr/>
        <a:lstStyle/>
        <a:p>
          <a:endParaRPr lang="en-US"/>
        </a:p>
      </dgm:t>
    </dgm:pt>
    <dgm:pt modelId="{2EC9BB0E-346C-47DE-B438-F0ED5F536122}" type="sibTrans" cxnId="{4E47C597-464D-414E-B77B-8B5A6E84221C}">
      <dgm:prSet/>
      <dgm:spPr/>
      <dgm:t>
        <a:bodyPr/>
        <a:lstStyle/>
        <a:p>
          <a:endParaRPr lang="en-US"/>
        </a:p>
      </dgm:t>
    </dgm:pt>
    <dgm:pt modelId="{ED8A3689-4F0C-47B4-A78E-51F9E06E4C2F}">
      <dgm:prSet custT="1"/>
      <dgm:spPr/>
      <dgm:t>
        <a:bodyPr/>
        <a:lstStyle/>
        <a:p>
          <a:r>
            <a:rPr lang="en-US" sz="2000" b="1" dirty="0" smtClean="0">
              <a:solidFill>
                <a:schemeClr val="bg1"/>
              </a:solidFill>
            </a:rPr>
            <a:t>Assessment</a:t>
          </a:r>
        </a:p>
      </dgm:t>
    </dgm:pt>
    <dgm:pt modelId="{9DFE7D44-B29D-4B6F-B823-0B6C09671D02}" type="parTrans" cxnId="{AD5791D3-AFE7-4141-B0FC-5D27B8C18513}">
      <dgm:prSet/>
      <dgm:spPr/>
      <dgm:t>
        <a:bodyPr/>
        <a:lstStyle/>
        <a:p>
          <a:endParaRPr lang="en-US"/>
        </a:p>
      </dgm:t>
    </dgm:pt>
    <dgm:pt modelId="{F823254F-608D-4BD3-A26A-EF5E5BC01CA5}" type="sibTrans" cxnId="{AD5791D3-AFE7-4141-B0FC-5D27B8C18513}">
      <dgm:prSet/>
      <dgm:spPr/>
      <dgm:t>
        <a:bodyPr/>
        <a:lstStyle/>
        <a:p>
          <a:endParaRPr lang="en-US"/>
        </a:p>
      </dgm:t>
    </dgm:pt>
    <dgm:pt modelId="{AD8809AA-B59E-4B25-A5A8-D157C0AF9B1F}">
      <dgm:prSet custT="1"/>
      <dgm:spPr/>
      <dgm:t>
        <a:bodyPr/>
        <a:lstStyle/>
        <a:p>
          <a:r>
            <a:rPr lang="en-US" sz="2000" b="1" dirty="0" smtClean="0">
              <a:solidFill>
                <a:schemeClr val="bg1"/>
              </a:solidFill>
            </a:rPr>
            <a:t>UPC/SPCC</a:t>
          </a:r>
        </a:p>
        <a:p>
          <a:r>
            <a:rPr lang="en-US" sz="2000" b="1" dirty="0" smtClean="0">
              <a:solidFill>
                <a:schemeClr val="bg1"/>
              </a:solidFill>
            </a:rPr>
            <a:t>Planning</a:t>
          </a:r>
        </a:p>
      </dgm:t>
    </dgm:pt>
    <dgm:pt modelId="{9B3F2D21-4B84-4C87-8417-1D15A6C709D5}" type="parTrans" cxnId="{59FF570F-8389-4653-A740-63F90CA078D7}">
      <dgm:prSet/>
      <dgm:spPr/>
      <dgm:t>
        <a:bodyPr/>
        <a:lstStyle/>
        <a:p>
          <a:endParaRPr lang="en-US"/>
        </a:p>
      </dgm:t>
    </dgm:pt>
    <dgm:pt modelId="{00BECAC6-EFAE-4278-89D3-62D14BF246FB}" type="sibTrans" cxnId="{59FF570F-8389-4653-A740-63F90CA078D7}">
      <dgm:prSet/>
      <dgm:spPr/>
      <dgm:t>
        <a:bodyPr/>
        <a:lstStyle/>
        <a:p>
          <a:endParaRPr lang="en-US"/>
        </a:p>
      </dgm:t>
    </dgm:pt>
    <dgm:pt modelId="{ACDBFDF4-9115-42A9-A066-29FBB48025DB}" type="pres">
      <dgm:prSet presAssocID="{12A44036-D2E8-472C-8589-851EB3EE259D}" presName="Name0" presStyleCnt="0">
        <dgm:presLayoutVars>
          <dgm:chMax val="7"/>
          <dgm:dir/>
          <dgm:resizeHandles val="exact"/>
        </dgm:presLayoutVars>
      </dgm:prSet>
      <dgm:spPr/>
      <dgm:t>
        <a:bodyPr/>
        <a:lstStyle/>
        <a:p>
          <a:endParaRPr lang="en-US"/>
        </a:p>
      </dgm:t>
    </dgm:pt>
    <dgm:pt modelId="{1CD62CD3-C672-4048-884F-12642FD47A05}" type="pres">
      <dgm:prSet presAssocID="{12A44036-D2E8-472C-8589-851EB3EE259D}" presName="ellipse1" presStyleLbl="vennNode1" presStyleIdx="0" presStyleCnt="5" custLinFactNeighborX="9869">
        <dgm:presLayoutVars>
          <dgm:bulletEnabled val="1"/>
        </dgm:presLayoutVars>
      </dgm:prSet>
      <dgm:spPr/>
      <dgm:t>
        <a:bodyPr/>
        <a:lstStyle/>
        <a:p>
          <a:endParaRPr lang="en-US"/>
        </a:p>
      </dgm:t>
    </dgm:pt>
    <dgm:pt modelId="{CF1DE1A5-886B-4758-9B80-EE55FF8C6F5C}" type="pres">
      <dgm:prSet presAssocID="{12A44036-D2E8-472C-8589-851EB3EE259D}" presName="ellipse2" presStyleLbl="vennNode1" presStyleIdx="1" presStyleCnt="5" custLinFactNeighborX="6879" custLinFactNeighborY="299">
        <dgm:presLayoutVars>
          <dgm:bulletEnabled val="1"/>
        </dgm:presLayoutVars>
      </dgm:prSet>
      <dgm:spPr/>
      <dgm:t>
        <a:bodyPr/>
        <a:lstStyle/>
        <a:p>
          <a:endParaRPr lang="en-US"/>
        </a:p>
      </dgm:t>
    </dgm:pt>
    <dgm:pt modelId="{BACC5BCF-8423-4981-AB2B-BFEBE1AA0BAA}" type="pres">
      <dgm:prSet presAssocID="{12A44036-D2E8-472C-8589-851EB3EE259D}" presName="ellipse3" presStyleLbl="vennNode1" presStyleIdx="2" presStyleCnt="5">
        <dgm:presLayoutVars>
          <dgm:bulletEnabled val="1"/>
        </dgm:presLayoutVars>
      </dgm:prSet>
      <dgm:spPr/>
      <dgm:t>
        <a:bodyPr/>
        <a:lstStyle/>
        <a:p>
          <a:endParaRPr lang="en-US"/>
        </a:p>
      </dgm:t>
    </dgm:pt>
    <dgm:pt modelId="{C4C4DA6A-125A-40D2-86DA-41E5273E08F1}" type="pres">
      <dgm:prSet presAssocID="{12A44036-D2E8-472C-8589-851EB3EE259D}" presName="ellipse4" presStyleLbl="vennNode1" presStyleIdx="3" presStyleCnt="5" custLinFactNeighborX="-5084">
        <dgm:presLayoutVars>
          <dgm:bulletEnabled val="1"/>
        </dgm:presLayoutVars>
      </dgm:prSet>
      <dgm:spPr/>
      <dgm:t>
        <a:bodyPr/>
        <a:lstStyle/>
        <a:p>
          <a:endParaRPr lang="en-US"/>
        </a:p>
      </dgm:t>
    </dgm:pt>
    <dgm:pt modelId="{47148E64-7FE3-4097-A7AB-7C770FC66341}" type="pres">
      <dgm:prSet presAssocID="{12A44036-D2E8-472C-8589-851EB3EE259D}" presName="ellipse5" presStyleLbl="vennNode1" presStyleIdx="4" presStyleCnt="5" custLinFactNeighborX="-10168">
        <dgm:presLayoutVars>
          <dgm:bulletEnabled val="1"/>
        </dgm:presLayoutVars>
      </dgm:prSet>
      <dgm:spPr/>
      <dgm:t>
        <a:bodyPr/>
        <a:lstStyle/>
        <a:p>
          <a:endParaRPr lang="en-US"/>
        </a:p>
      </dgm:t>
    </dgm:pt>
  </dgm:ptLst>
  <dgm:cxnLst>
    <dgm:cxn modelId="{4E47C597-464D-414E-B77B-8B5A6E84221C}" srcId="{12A44036-D2E8-472C-8589-851EB3EE259D}" destId="{3FF1DFA5-186F-42B5-902F-BB9D2B9F540C}" srcOrd="2" destOrd="0" parTransId="{9E347015-21A0-48C5-B4DA-C5C7208C414A}" sibTransId="{2EC9BB0E-346C-47DE-B438-F0ED5F536122}"/>
    <dgm:cxn modelId="{95DB6660-EDB7-4ABE-9704-2083FCE4CD1E}" type="presOf" srcId="{47C7892A-8A92-412D-92A6-10011C95DF54}" destId="{CF1DE1A5-886B-4758-9B80-EE55FF8C6F5C}" srcOrd="0" destOrd="0" presId="urn:microsoft.com/office/officeart/2005/8/layout/rings+Icon"/>
    <dgm:cxn modelId="{C41CF09C-6158-4078-872D-F203384AB83D}" srcId="{12A44036-D2E8-472C-8589-851EB3EE259D}" destId="{47C7892A-8A92-412D-92A6-10011C95DF54}" srcOrd="1" destOrd="0" parTransId="{57D4E11C-D1C7-4557-9A1E-A943FE82124D}" sibTransId="{BD574E2E-7B49-44DA-A4B2-DB628A067ACB}"/>
    <dgm:cxn modelId="{D89EFF95-80A8-484D-A9ED-544AA4A0F70D}" type="presOf" srcId="{12A44036-D2E8-472C-8589-851EB3EE259D}" destId="{ACDBFDF4-9115-42A9-A066-29FBB48025DB}" srcOrd="0" destOrd="0" presId="urn:microsoft.com/office/officeart/2005/8/layout/rings+Icon"/>
    <dgm:cxn modelId="{9AC337FA-A0ED-4D8A-AD5C-BB08E65EFE04}" type="presOf" srcId="{AD8809AA-B59E-4B25-A5A8-D157C0AF9B1F}" destId="{47148E64-7FE3-4097-A7AB-7C770FC66341}" srcOrd="0" destOrd="0" presId="urn:microsoft.com/office/officeart/2005/8/layout/rings+Icon"/>
    <dgm:cxn modelId="{AD5791D3-AFE7-4141-B0FC-5D27B8C18513}" srcId="{12A44036-D2E8-472C-8589-851EB3EE259D}" destId="{ED8A3689-4F0C-47B4-A78E-51F9E06E4C2F}" srcOrd="3" destOrd="0" parTransId="{9DFE7D44-B29D-4B6F-B823-0B6C09671D02}" sibTransId="{F823254F-608D-4BD3-A26A-EF5E5BC01CA5}"/>
    <dgm:cxn modelId="{7091905E-EDA1-411F-85FF-111E302E82CD}" type="presOf" srcId="{ED8A3689-4F0C-47B4-A78E-51F9E06E4C2F}" destId="{C4C4DA6A-125A-40D2-86DA-41E5273E08F1}" srcOrd="0" destOrd="0" presId="urn:microsoft.com/office/officeart/2005/8/layout/rings+Icon"/>
    <dgm:cxn modelId="{26C6F2A1-32A0-4F0B-B6E5-417E2305CDBB}" type="presOf" srcId="{3FF1DFA5-186F-42B5-902F-BB9D2B9F540C}" destId="{BACC5BCF-8423-4981-AB2B-BFEBE1AA0BAA}" srcOrd="0" destOrd="0" presId="urn:microsoft.com/office/officeart/2005/8/layout/rings+Icon"/>
    <dgm:cxn modelId="{59FF570F-8389-4653-A740-63F90CA078D7}" srcId="{12A44036-D2E8-472C-8589-851EB3EE259D}" destId="{AD8809AA-B59E-4B25-A5A8-D157C0AF9B1F}" srcOrd="4" destOrd="0" parTransId="{9B3F2D21-4B84-4C87-8417-1D15A6C709D5}" sibTransId="{00BECAC6-EFAE-4278-89D3-62D14BF246FB}"/>
    <dgm:cxn modelId="{4706A916-0259-4CE7-A1E6-DAAF3A18634D}" type="presOf" srcId="{427B0FD9-E5BC-4E6A-94AF-2829B1466DB4}" destId="{1CD62CD3-C672-4048-884F-12642FD47A05}" srcOrd="0" destOrd="0" presId="urn:microsoft.com/office/officeart/2005/8/layout/rings+Icon"/>
    <dgm:cxn modelId="{B798947A-0E5F-4FAD-8711-C99AF980A17B}" srcId="{12A44036-D2E8-472C-8589-851EB3EE259D}" destId="{427B0FD9-E5BC-4E6A-94AF-2829B1466DB4}" srcOrd="0" destOrd="0" parTransId="{D758364F-1C97-45E9-A79D-578B97BD7614}" sibTransId="{A71A8C3B-4E29-4127-A9EF-CEDAE06B214D}"/>
    <dgm:cxn modelId="{8FE0C2EC-DE2C-43EA-8C8D-E2210DB9B48A}" type="presParOf" srcId="{ACDBFDF4-9115-42A9-A066-29FBB48025DB}" destId="{1CD62CD3-C672-4048-884F-12642FD47A05}" srcOrd="0" destOrd="0" presId="urn:microsoft.com/office/officeart/2005/8/layout/rings+Icon"/>
    <dgm:cxn modelId="{0FA37213-DF86-4279-92B0-E2F971814B02}" type="presParOf" srcId="{ACDBFDF4-9115-42A9-A066-29FBB48025DB}" destId="{CF1DE1A5-886B-4758-9B80-EE55FF8C6F5C}" srcOrd="1" destOrd="0" presId="urn:microsoft.com/office/officeart/2005/8/layout/rings+Icon"/>
    <dgm:cxn modelId="{5A2B19A0-3D02-42D8-8C1E-ED2B750DFD81}" type="presParOf" srcId="{ACDBFDF4-9115-42A9-A066-29FBB48025DB}" destId="{BACC5BCF-8423-4981-AB2B-BFEBE1AA0BAA}" srcOrd="2" destOrd="0" presId="urn:microsoft.com/office/officeart/2005/8/layout/rings+Icon"/>
    <dgm:cxn modelId="{F1D55F40-B9D2-4C48-BE36-20060043EBAA}" type="presParOf" srcId="{ACDBFDF4-9115-42A9-A066-29FBB48025DB}" destId="{C4C4DA6A-125A-40D2-86DA-41E5273E08F1}" srcOrd="3" destOrd="0" presId="urn:microsoft.com/office/officeart/2005/8/layout/rings+Icon"/>
    <dgm:cxn modelId="{A8BFC16D-5BB4-45F0-A6CB-04E50D8FD1AF}" type="presParOf" srcId="{ACDBFDF4-9115-42A9-A066-29FBB48025DB}" destId="{47148E64-7FE3-4097-A7AB-7C770FC66341}" srcOrd="4" destOrd="0" presId="urn:microsoft.com/office/officeart/2005/8/layout/rings+Icon"/>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62CD3-C672-4048-884F-12642FD47A05}">
      <dsp:nvSpPr>
        <dsp:cNvPr id="0" name=""/>
        <dsp:cNvSpPr/>
      </dsp:nvSpPr>
      <dsp:spPr>
        <a:xfrm>
          <a:off x="262384" y="493412"/>
          <a:ext cx="2658668" cy="265866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Budget Committee &amp; Subcommittees</a:t>
          </a:r>
        </a:p>
      </dsp:txBody>
      <dsp:txXfrm>
        <a:off x="651737" y="882764"/>
        <a:ext cx="1879962" cy="1879958"/>
      </dsp:txXfrm>
    </dsp:sp>
    <dsp:sp modelId="{CF1DE1A5-886B-4758-9B80-EE55FF8C6F5C}">
      <dsp:nvSpPr>
        <dsp:cNvPr id="0" name=""/>
        <dsp:cNvSpPr/>
      </dsp:nvSpPr>
      <dsp:spPr>
        <a:xfrm>
          <a:off x="1550019" y="2274541"/>
          <a:ext cx="2658668" cy="2658662"/>
        </a:xfrm>
        <a:prstGeom prst="ellipse">
          <a:avLst/>
        </a:prstGeom>
        <a:solidFill>
          <a:schemeClr val="accent2">
            <a:alpha val="50000"/>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r>
            <a:rPr lang="en-US" sz="1800" b="1" kern="1200" dirty="0" smtClean="0">
              <a:solidFill>
                <a:schemeClr val="bg1"/>
              </a:solidFill>
            </a:rPr>
            <a:t>Efficiencies</a:t>
          </a:r>
        </a:p>
        <a:p>
          <a:pPr lvl="0" algn="ctr" defTabSz="800100">
            <a:lnSpc>
              <a:spcPct val="90000"/>
            </a:lnSpc>
            <a:spcBef>
              <a:spcPct val="0"/>
            </a:spcBef>
            <a:spcAft>
              <a:spcPct val="35000"/>
            </a:spcAft>
          </a:pPr>
          <a:r>
            <a:rPr lang="en-US" sz="1800" b="1" kern="1200" dirty="0" smtClean="0">
              <a:solidFill>
                <a:schemeClr val="bg1"/>
              </a:solidFill>
            </a:rPr>
            <a:t> Shared Services &amp; Data Governance</a:t>
          </a:r>
        </a:p>
        <a:p>
          <a:pPr lvl="0" algn="ctr" defTabSz="800100">
            <a:lnSpc>
              <a:spcPct val="90000"/>
            </a:lnSpc>
            <a:spcBef>
              <a:spcPct val="0"/>
            </a:spcBef>
            <a:spcAft>
              <a:spcPct val="35000"/>
            </a:spcAft>
          </a:pPr>
          <a:endParaRPr lang="en-US" sz="2000" kern="1200" dirty="0" smtClean="0"/>
        </a:p>
      </dsp:txBody>
      <dsp:txXfrm>
        <a:off x="1939372" y="2663893"/>
        <a:ext cx="1879962" cy="1879958"/>
      </dsp:txXfrm>
    </dsp:sp>
    <dsp:sp modelId="{BACC5BCF-8423-4981-AB2B-BFEBE1AA0BAA}">
      <dsp:nvSpPr>
        <dsp:cNvPr id="0" name=""/>
        <dsp:cNvSpPr/>
      </dsp:nvSpPr>
      <dsp:spPr>
        <a:xfrm>
          <a:off x="2735072" y="493412"/>
          <a:ext cx="2658668" cy="2658662"/>
        </a:xfrm>
        <a:prstGeom prst="ellipse">
          <a:avLst/>
        </a:prstGeom>
        <a:solidFill>
          <a:schemeClr val="accent2">
            <a:alpha val="50000"/>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Implementation</a:t>
          </a:r>
        </a:p>
      </dsp:txBody>
      <dsp:txXfrm>
        <a:off x="3124425" y="882764"/>
        <a:ext cx="1879962" cy="1879958"/>
      </dsp:txXfrm>
    </dsp:sp>
    <dsp:sp modelId="{C4C4DA6A-125A-40D2-86DA-41E5273E08F1}">
      <dsp:nvSpPr>
        <dsp:cNvPr id="0" name=""/>
        <dsp:cNvSpPr/>
      </dsp:nvSpPr>
      <dsp:spPr>
        <a:xfrm>
          <a:off x="3967034" y="2266592"/>
          <a:ext cx="2658668" cy="2658662"/>
        </a:xfrm>
        <a:prstGeom prst="ellipse">
          <a:avLst/>
        </a:prstGeom>
        <a:solidFill>
          <a:schemeClr val="accent2">
            <a:alpha val="50000"/>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Assessment</a:t>
          </a:r>
        </a:p>
      </dsp:txBody>
      <dsp:txXfrm>
        <a:off x="4356387" y="2655944"/>
        <a:ext cx="1879962" cy="1879958"/>
      </dsp:txXfrm>
    </dsp:sp>
    <dsp:sp modelId="{47148E64-7FE3-4097-A7AB-7C770FC66341}">
      <dsp:nvSpPr>
        <dsp:cNvPr id="0" name=""/>
        <dsp:cNvSpPr/>
      </dsp:nvSpPr>
      <dsp:spPr>
        <a:xfrm>
          <a:off x="5198997" y="493412"/>
          <a:ext cx="2658668" cy="2658662"/>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UPC/SPCC</a:t>
          </a:r>
        </a:p>
        <a:p>
          <a:pPr lvl="0" algn="ctr" defTabSz="889000">
            <a:lnSpc>
              <a:spcPct val="90000"/>
            </a:lnSpc>
            <a:spcBef>
              <a:spcPct val="0"/>
            </a:spcBef>
            <a:spcAft>
              <a:spcPct val="35000"/>
            </a:spcAft>
          </a:pPr>
          <a:r>
            <a:rPr lang="en-US" sz="2000" b="1" kern="1200" dirty="0" smtClean="0">
              <a:solidFill>
                <a:schemeClr val="bg1"/>
              </a:solidFill>
            </a:rPr>
            <a:t>Planning</a:t>
          </a:r>
        </a:p>
      </dsp:txBody>
      <dsp:txXfrm>
        <a:off x="5588350" y="882764"/>
        <a:ext cx="1879962" cy="1879958"/>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D48FA27-498A-4E24-A003-F14D5657A0D9}" type="datetimeFigureOut">
              <a:rPr lang="en-US" smtClean="0"/>
              <a:t>2/9/2017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1E8A357-FA13-4701-BE41-6BFBD57B70B7}" type="slidenum">
              <a:rPr lang="en-US" smtClean="0"/>
              <a:t>‹#›</a:t>
            </a:fld>
            <a:endParaRPr lang="en-US"/>
          </a:p>
        </p:txBody>
      </p:sp>
    </p:spTree>
    <p:extLst>
      <p:ext uri="{BB962C8B-B14F-4D97-AF65-F5344CB8AC3E}">
        <p14:creationId xmlns:p14="http://schemas.microsoft.com/office/powerpoint/2010/main" val="4152933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E8A357-FA13-4701-BE41-6BFBD57B70B7}" type="slidenum">
              <a:rPr lang="en-US" smtClean="0"/>
              <a:t>1</a:t>
            </a:fld>
            <a:endParaRPr lang="en-US"/>
          </a:p>
        </p:txBody>
      </p:sp>
    </p:spTree>
    <p:extLst>
      <p:ext uri="{BB962C8B-B14F-4D97-AF65-F5344CB8AC3E}">
        <p14:creationId xmlns:p14="http://schemas.microsoft.com/office/powerpoint/2010/main" val="3344541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E8A357-FA13-4701-BE41-6BFBD57B70B7}" type="slidenum">
              <a:rPr lang="en-US" smtClean="0"/>
              <a:t>2</a:t>
            </a:fld>
            <a:endParaRPr lang="en-US"/>
          </a:p>
        </p:txBody>
      </p:sp>
    </p:spTree>
    <p:extLst>
      <p:ext uri="{BB962C8B-B14F-4D97-AF65-F5344CB8AC3E}">
        <p14:creationId xmlns:p14="http://schemas.microsoft.com/office/powerpoint/2010/main" val="1943740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E8A357-FA13-4701-BE41-6BFBD57B70B7}" type="slidenum">
              <a:rPr lang="en-US" smtClean="0"/>
              <a:t>3</a:t>
            </a:fld>
            <a:endParaRPr lang="en-US"/>
          </a:p>
        </p:txBody>
      </p:sp>
    </p:spTree>
    <p:extLst>
      <p:ext uri="{BB962C8B-B14F-4D97-AF65-F5344CB8AC3E}">
        <p14:creationId xmlns:p14="http://schemas.microsoft.com/office/powerpoint/2010/main" val="296921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E8A357-FA13-4701-BE41-6BFBD57B70B7}" type="slidenum">
              <a:rPr lang="en-US" smtClean="0"/>
              <a:t>4</a:t>
            </a:fld>
            <a:endParaRPr lang="en-US"/>
          </a:p>
        </p:txBody>
      </p:sp>
    </p:spTree>
    <p:extLst>
      <p:ext uri="{BB962C8B-B14F-4D97-AF65-F5344CB8AC3E}">
        <p14:creationId xmlns:p14="http://schemas.microsoft.com/office/powerpoint/2010/main" val="360273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E8A357-FA13-4701-BE41-6BFBD57B70B7}" type="slidenum">
              <a:rPr lang="en-US" smtClean="0"/>
              <a:t>5</a:t>
            </a:fld>
            <a:endParaRPr lang="en-US"/>
          </a:p>
        </p:txBody>
      </p:sp>
    </p:spTree>
    <p:extLst>
      <p:ext uri="{BB962C8B-B14F-4D97-AF65-F5344CB8AC3E}">
        <p14:creationId xmlns:p14="http://schemas.microsoft.com/office/powerpoint/2010/main" val="1493227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E8A357-FA13-4701-BE41-6BFBD57B70B7}" type="slidenum">
              <a:rPr lang="en-US" smtClean="0"/>
              <a:t>6</a:t>
            </a:fld>
            <a:endParaRPr lang="en-US"/>
          </a:p>
        </p:txBody>
      </p:sp>
    </p:spTree>
    <p:extLst>
      <p:ext uri="{BB962C8B-B14F-4D97-AF65-F5344CB8AC3E}">
        <p14:creationId xmlns:p14="http://schemas.microsoft.com/office/powerpoint/2010/main" val="2502654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E8A357-FA13-4701-BE41-6BFBD57B70B7}" type="slidenum">
              <a:rPr lang="en-US" smtClean="0"/>
              <a:t>7</a:t>
            </a:fld>
            <a:endParaRPr lang="en-US"/>
          </a:p>
        </p:txBody>
      </p:sp>
    </p:spTree>
    <p:extLst>
      <p:ext uri="{BB962C8B-B14F-4D97-AF65-F5344CB8AC3E}">
        <p14:creationId xmlns:p14="http://schemas.microsoft.com/office/powerpoint/2010/main" val="3275251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B5FF9E-50C1-4748-B7A9-4B37724CE250}"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81AF0-5A86-4214-AF1F-5645F1AEFE27}" type="slidenum">
              <a:rPr lang="en-US" smtClean="0"/>
              <a:t>‹#›</a:t>
            </a:fld>
            <a:endParaRPr lang="en-US"/>
          </a:p>
        </p:txBody>
      </p:sp>
    </p:spTree>
    <p:extLst>
      <p:ext uri="{BB962C8B-B14F-4D97-AF65-F5344CB8AC3E}">
        <p14:creationId xmlns:p14="http://schemas.microsoft.com/office/powerpoint/2010/main" val="2912947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B5FF9E-50C1-4748-B7A9-4B37724CE250}"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81AF0-5A86-4214-AF1F-5645F1AEFE27}" type="slidenum">
              <a:rPr lang="en-US" smtClean="0"/>
              <a:t>‹#›</a:t>
            </a:fld>
            <a:endParaRPr lang="en-US"/>
          </a:p>
        </p:txBody>
      </p:sp>
    </p:spTree>
    <p:extLst>
      <p:ext uri="{BB962C8B-B14F-4D97-AF65-F5344CB8AC3E}">
        <p14:creationId xmlns:p14="http://schemas.microsoft.com/office/powerpoint/2010/main" val="2904127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B5FF9E-50C1-4748-B7A9-4B37724CE250}"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81AF0-5A86-4214-AF1F-5645F1AEFE27}" type="slidenum">
              <a:rPr lang="en-US" smtClean="0"/>
              <a:t>‹#›</a:t>
            </a:fld>
            <a:endParaRPr lang="en-US"/>
          </a:p>
        </p:txBody>
      </p:sp>
    </p:spTree>
    <p:extLst>
      <p:ext uri="{BB962C8B-B14F-4D97-AF65-F5344CB8AC3E}">
        <p14:creationId xmlns:p14="http://schemas.microsoft.com/office/powerpoint/2010/main" val="232683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B5FF9E-50C1-4748-B7A9-4B37724CE250}"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81AF0-5A86-4214-AF1F-5645F1AEFE27}" type="slidenum">
              <a:rPr lang="en-US" smtClean="0"/>
              <a:t>‹#›</a:t>
            </a:fld>
            <a:endParaRPr lang="en-US"/>
          </a:p>
        </p:txBody>
      </p:sp>
    </p:spTree>
    <p:extLst>
      <p:ext uri="{BB962C8B-B14F-4D97-AF65-F5344CB8AC3E}">
        <p14:creationId xmlns:p14="http://schemas.microsoft.com/office/powerpoint/2010/main" val="227698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B5FF9E-50C1-4748-B7A9-4B37724CE250}"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81AF0-5A86-4214-AF1F-5645F1AEFE27}" type="slidenum">
              <a:rPr lang="en-US" smtClean="0"/>
              <a:t>‹#›</a:t>
            </a:fld>
            <a:endParaRPr lang="en-US"/>
          </a:p>
        </p:txBody>
      </p:sp>
    </p:spTree>
    <p:extLst>
      <p:ext uri="{BB962C8B-B14F-4D97-AF65-F5344CB8AC3E}">
        <p14:creationId xmlns:p14="http://schemas.microsoft.com/office/powerpoint/2010/main" val="1164642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B5FF9E-50C1-4748-B7A9-4B37724CE250}"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81AF0-5A86-4214-AF1F-5645F1AEFE27}" type="slidenum">
              <a:rPr lang="en-US" smtClean="0"/>
              <a:t>‹#›</a:t>
            </a:fld>
            <a:endParaRPr lang="en-US"/>
          </a:p>
        </p:txBody>
      </p:sp>
    </p:spTree>
    <p:extLst>
      <p:ext uri="{BB962C8B-B14F-4D97-AF65-F5344CB8AC3E}">
        <p14:creationId xmlns:p14="http://schemas.microsoft.com/office/powerpoint/2010/main" val="91832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B5FF9E-50C1-4748-B7A9-4B37724CE250}" type="datetimeFigureOut">
              <a:rPr lang="en-US" smtClean="0"/>
              <a:t>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81AF0-5A86-4214-AF1F-5645F1AEFE27}" type="slidenum">
              <a:rPr lang="en-US" smtClean="0"/>
              <a:t>‹#›</a:t>
            </a:fld>
            <a:endParaRPr lang="en-US"/>
          </a:p>
        </p:txBody>
      </p:sp>
    </p:spTree>
    <p:extLst>
      <p:ext uri="{BB962C8B-B14F-4D97-AF65-F5344CB8AC3E}">
        <p14:creationId xmlns:p14="http://schemas.microsoft.com/office/powerpoint/2010/main" val="2142693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B5FF9E-50C1-4748-B7A9-4B37724CE250}" type="datetimeFigureOut">
              <a:rPr lang="en-US" smtClean="0"/>
              <a:t>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81AF0-5A86-4214-AF1F-5645F1AEFE27}" type="slidenum">
              <a:rPr lang="en-US" smtClean="0"/>
              <a:t>‹#›</a:t>
            </a:fld>
            <a:endParaRPr lang="en-US"/>
          </a:p>
        </p:txBody>
      </p:sp>
    </p:spTree>
    <p:extLst>
      <p:ext uri="{BB962C8B-B14F-4D97-AF65-F5344CB8AC3E}">
        <p14:creationId xmlns:p14="http://schemas.microsoft.com/office/powerpoint/2010/main" val="677214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B5FF9E-50C1-4748-B7A9-4B37724CE250}" type="datetimeFigureOut">
              <a:rPr lang="en-US" smtClean="0"/>
              <a:t>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81AF0-5A86-4214-AF1F-5645F1AEFE27}" type="slidenum">
              <a:rPr lang="en-US" smtClean="0"/>
              <a:t>‹#›</a:t>
            </a:fld>
            <a:endParaRPr lang="en-US"/>
          </a:p>
        </p:txBody>
      </p:sp>
    </p:spTree>
    <p:extLst>
      <p:ext uri="{BB962C8B-B14F-4D97-AF65-F5344CB8AC3E}">
        <p14:creationId xmlns:p14="http://schemas.microsoft.com/office/powerpoint/2010/main" val="66572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B5FF9E-50C1-4748-B7A9-4B37724CE250}"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81AF0-5A86-4214-AF1F-5645F1AEFE27}" type="slidenum">
              <a:rPr lang="en-US" smtClean="0"/>
              <a:t>‹#›</a:t>
            </a:fld>
            <a:endParaRPr lang="en-US"/>
          </a:p>
        </p:txBody>
      </p:sp>
    </p:spTree>
    <p:extLst>
      <p:ext uri="{BB962C8B-B14F-4D97-AF65-F5344CB8AC3E}">
        <p14:creationId xmlns:p14="http://schemas.microsoft.com/office/powerpoint/2010/main" val="1371010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B5FF9E-50C1-4748-B7A9-4B37724CE250}"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81AF0-5A86-4214-AF1F-5645F1AEFE27}" type="slidenum">
              <a:rPr lang="en-US" smtClean="0"/>
              <a:t>‹#›</a:t>
            </a:fld>
            <a:endParaRPr lang="en-US"/>
          </a:p>
        </p:txBody>
      </p:sp>
    </p:spTree>
    <p:extLst>
      <p:ext uri="{BB962C8B-B14F-4D97-AF65-F5344CB8AC3E}">
        <p14:creationId xmlns:p14="http://schemas.microsoft.com/office/powerpoint/2010/main" val="117769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5FF9E-50C1-4748-B7A9-4B37724CE250}" type="datetimeFigureOut">
              <a:rPr lang="en-US" smtClean="0"/>
              <a:t>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81AF0-5A86-4214-AF1F-5645F1AEFE27}" type="slidenum">
              <a:rPr lang="en-US" smtClean="0"/>
              <a:t>‹#›</a:t>
            </a:fld>
            <a:endParaRPr lang="en-US"/>
          </a:p>
        </p:txBody>
      </p:sp>
    </p:spTree>
    <p:extLst>
      <p:ext uri="{BB962C8B-B14F-4D97-AF65-F5344CB8AC3E}">
        <p14:creationId xmlns:p14="http://schemas.microsoft.com/office/powerpoint/2010/main" val="18619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162049" y="1659285"/>
            <a:ext cx="6819901" cy="3539430"/>
          </a:xfrm>
          <a:prstGeom prst="rect">
            <a:avLst/>
          </a:prstGeom>
          <a:noFill/>
        </p:spPr>
        <p:txBody>
          <a:bodyPr wrap="square" rtlCol="0">
            <a:spAutoFit/>
          </a:bodyPr>
          <a:lstStyle/>
          <a:p>
            <a:pPr algn="ctr"/>
            <a:r>
              <a:rPr lang="en-US" sz="2800" dirty="0" smtClean="0">
                <a:solidFill>
                  <a:schemeClr val="accent2">
                    <a:lumMod val="20000"/>
                    <a:lumOff val="80000"/>
                  </a:schemeClr>
                </a:solidFill>
              </a:rPr>
              <a:t>In 2018, the University of Montana will celebrate 125 years of academic excellence. For continued strength into the future, we must examine our organization and make sound decisions to reflect the needs of our students and maximize the finite resources available to achieve our mission. Forward125 puts us on a path toward achieving this end.</a:t>
            </a:r>
            <a:endParaRPr lang="en-US" sz="2800" dirty="0">
              <a:solidFill>
                <a:schemeClr val="accent2">
                  <a:lumMod val="20000"/>
                  <a:lumOff val="80000"/>
                </a:schemeClr>
              </a:solidFill>
            </a:endParaRPr>
          </a:p>
        </p:txBody>
      </p:sp>
      <p:sp>
        <p:nvSpPr>
          <p:cNvPr id="4" name="TextBox 3"/>
          <p:cNvSpPr txBox="1"/>
          <p:nvPr/>
        </p:nvSpPr>
        <p:spPr>
          <a:xfrm>
            <a:off x="3299471" y="762000"/>
            <a:ext cx="2440861" cy="646331"/>
          </a:xfrm>
          <a:prstGeom prst="rect">
            <a:avLst/>
          </a:prstGeom>
          <a:noFill/>
        </p:spPr>
        <p:txBody>
          <a:bodyPr wrap="none" rtlCol="0">
            <a:spAutoFit/>
          </a:bodyPr>
          <a:lstStyle/>
          <a:p>
            <a:r>
              <a:rPr lang="en-US" sz="3600" dirty="0" smtClean="0">
                <a:solidFill>
                  <a:schemeClr val="accent2">
                    <a:lumMod val="20000"/>
                    <a:lumOff val="80000"/>
                  </a:schemeClr>
                </a:solidFill>
              </a:rPr>
              <a:t>Forward125</a:t>
            </a:r>
            <a:endParaRPr lang="en-US" sz="3600" dirty="0">
              <a:solidFill>
                <a:schemeClr val="accent2">
                  <a:lumMod val="20000"/>
                  <a:lumOff val="80000"/>
                </a:schemeClr>
              </a:solidFill>
            </a:endParaRPr>
          </a:p>
        </p:txBody>
      </p:sp>
    </p:spTree>
    <p:extLst>
      <p:ext uri="{BB962C8B-B14F-4D97-AF65-F5344CB8AC3E}">
        <p14:creationId xmlns:p14="http://schemas.microsoft.com/office/powerpoint/2010/main" val="1526592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2" name="Diagram 1"/>
          <p:cNvGraphicFramePr/>
          <p:nvPr>
            <p:extLst>
              <p:ext uri="{D42A27DB-BD31-4B8C-83A1-F6EECF244321}">
                <p14:modId xmlns:p14="http://schemas.microsoft.com/office/powerpoint/2010/main" val="3509567035"/>
              </p:ext>
            </p:extLst>
          </p:nvPr>
        </p:nvGraphicFramePr>
        <p:xfrm>
          <a:off x="508000" y="685800"/>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04346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p:cNvSpPr/>
          <p:nvPr/>
        </p:nvSpPr>
        <p:spPr>
          <a:xfrm>
            <a:off x="533400" y="609600"/>
            <a:ext cx="8077200" cy="4708981"/>
          </a:xfrm>
          <a:prstGeom prst="rect">
            <a:avLst/>
          </a:prstGeom>
        </p:spPr>
        <p:txBody>
          <a:bodyPr wrap="square">
            <a:spAutoFit/>
          </a:bodyPr>
          <a:lstStyle/>
          <a:p>
            <a:endParaRPr lang="en-US" dirty="0"/>
          </a:p>
          <a:p>
            <a:r>
              <a:rPr lang="en-US" sz="2200" b="1" i="1" dirty="0" smtClean="0">
                <a:solidFill>
                  <a:schemeClr val="accent2">
                    <a:lumMod val="20000"/>
                    <a:lumOff val="80000"/>
                  </a:schemeClr>
                </a:solidFill>
              </a:rPr>
              <a:t>My Charge those working on Forward125: </a:t>
            </a:r>
          </a:p>
          <a:p>
            <a:endParaRPr lang="en-US" sz="2200" dirty="0">
              <a:solidFill>
                <a:schemeClr val="accent2">
                  <a:lumMod val="20000"/>
                  <a:lumOff val="80000"/>
                </a:schemeClr>
              </a:solidFill>
            </a:endParaRPr>
          </a:p>
          <a:p>
            <a:pPr marL="285750" indent="-285750">
              <a:buFont typeface="Arial" panose="020B0604020202020204" pitchFamily="34" charset="0"/>
              <a:buChar char="•"/>
            </a:pPr>
            <a:r>
              <a:rPr lang="en-US" sz="2200" b="1" u="sng" dirty="0" smtClean="0">
                <a:solidFill>
                  <a:schemeClr val="accent2">
                    <a:lumMod val="20000"/>
                    <a:lumOff val="80000"/>
                  </a:schemeClr>
                </a:solidFill>
              </a:rPr>
              <a:t>Develop </a:t>
            </a:r>
            <a:r>
              <a:rPr lang="en-US" sz="2200" b="1" u="sng" dirty="0">
                <a:solidFill>
                  <a:schemeClr val="accent2">
                    <a:lumMod val="20000"/>
                    <a:lumOff val="80000"/>
                  </a:schemeClr>
                </a:solidFill>
              </a:rPr>
              <a:t>a framework </a:t>
            </a:r>
            <a:r>
              <a:rPr lang="en-US" sz="2200" dirty="0" smtClean="0">
                <a:solidFill>
                  <a:schemeClr val="accent2">
                    <a:lumMod val="20000"/>
                    <a:lumOff val="80000"/>
                  </a:schemeClr>
                </a:solidFill>
              </a:rPr>
              <a:t>for a budget consistent with </a:t>
            </a:r>
            <a:r>
              <a:rPr lang="en-US" sz="2200" dirty="0">
                <a:solidFill>
                  <a:schemeClr val="accent2">
                    <a:lumMod val="20000"/>
                    <a:lumOff val="80000"/>
                  </a:schemeClr>
                </a:solidFill>
              </a:rPr>
              <a:t>an enrollment of 11,000 student headcount for FY19. </a:t>
            </a:r>
            <a:endParaRPr lang="en-US" sz="2200" dirty="0" smtClean="0">
              <a:solidFill>
                <a:schemeClr val="accent2">
                  <a:lumMod val="20000"/>
                  <a:lumOff val="80000"/>
                </a:schemeClr>
              </a:solidFill>
            </a:endParaRPr>
          </a:p>
          <a:p>
            <a:endParaRPr lang="en-US" sz="2200" dirty="0" smtClean="0">
              <a:solidFill>
                <a:schemeClr val="accent2">
                  <a:lumMod val="20000"/>
                  <a:lumOff val="80000"/>
                </a:schemeClr>
              </a:solidFill>
            </a:endParaRPr>
          </a:p>
          <a:p>
            <a:pPr marL="285750" indent="-285750">
              <a:buFont typeface="Arial" panose="020B0604020202020204" pitchFamily="34" charset="0"/>
              <a:buChar char="•"/>
            </a:pPr>
            <a:r>
              <a:rPr lang="en-US" sz="2200" b="1" u="sng" dirty="0" smtClean="0">
                <a:solidFill>
                  <a:schemeClr val="accent2">
                    <a:lumMod val="20000"/>
                    <a:lumOff val="80000"/>
                  </a:schemeClr>
                </a:solidFill>
              </a:rPr>
              <a:t>Provide </a:t>
            </a:r>
            <a:r>
              <a:rPr lang="en-US" sz="2200" b="1" u="sng" dirty="0">
                <a:solidFill>
                  <a:schemeClr val="accent2">
                    <a:lumMod val="20000"/>
                    <a:lumOff val="80000"/>
                  </a:schemeClr>
                </a:solidFill>
              </a:rPr>
              <a:t>a platform for growth </a:t>
            </a:r>
            <a:r>
              <a:rPr lang="en-US" sz="2200" dirty="0">
                <a:solidFill>
                  <a:schemeClr val="accent2">
                    <a:lumMod val="20000"/>
                    <a:lumOff val="80000"/>
                  </a:schemeClr>
                </a:solidFill>
              </a:rPr>
              <a:t>within that budget reality where growth is defined both in student headcount and program </a:t>
            </a:r>
            <a:r>
              <a:rPr lang="en-US" sz="2200" dirty="0" smtClean="0">
                <a:solidFill>
                  <a:schemeClr val="accent2">
                    <a:lumMod val="20000"/>
                    <a:lumOff val="80000"/>
                  </a:schemeClr>
                </a:solidFill>
              </a:rPr>
              <a:t>strength.</a:t>
            </a:r>
          </a:p>
          <a:p>
            <a:endParaRPr lang="en-US" sz="2200" dirty="0" smtClean="0">
              <a:solidFill>
                <a:schemeClr val="accent2">
                  <a:lumMod val="20000"/>
                  <a:lumOff val="80000"/>
                </a:schemeClr>
              </a:solidFill>
            </a:endParaRPr>
          </a:p>
          <a:p>
            <a:pPr marL="285750" indent="-285750">
              <a:buFont typeface="Arial" panose="020B0604020202020204" pitchFamily="34" charset="0"/>
              <a:buChar char="•"/>
            </a:pPr>
            <a:r>
              <a:rPr lang="en-US" sz="2200" b="1" u="sng" dirty="0" smtClean="0">
                <a:solidFill>
                  <a:schemeClr val="accent2">
                    <a:lumMod val="20000"/>
                    <a:lumOff val="80000"/>
                  </a:schemeClr>
                </a:solidFill>
              </a:rPr>
              <a:t>Outline </a:t>
            </a:r>
            <a:r>
              <a:rPr lang="en-US" sz="2200" b="1" u="sng" dirty="0">
                <a:solidFill>
                  <a:schemeClr val="accent2">
                    <a:lumMod val="20000"/>
                    <a:lumOff val="80000"/>
                  </a:schemeClr>
                </a:solidFill>
              </a:rPr>
              <a:t>a </a:t>
            </a:r>
            <a:r>
              <a:rPr lang="en-US" sz="2200" b="1" u="sng" dirty="0" smtClean="0">
                <a:solidFill>
                  <a:schemeClr val="accent2">
                    <a:lumMod val="20000"/>
                    <a:lumOff val="80000"/>
                  </a:schemeClr>
                </a:solidFill>
              </a:rPr>
              <a:t>planning process </a:t>
            </a:r>
            <a:r>
              <a:rPr lang="en-US" sz="2200" dirty="0" smtClean="0">
                <a:solidFill>
                  <a:schemeClr val="accent2">
                    <a:lumMod val="20000"/>
                    <a:lumOff val="80000"/>
                  </a:schemeClr>
                </a:solidFill>
              </a:rPr>
              <a:t>that engages campus stakeholders in an open and participatory process to shape the </a:t>
            </a:r>
            <a:r>
              <a:rPr lang="en-US" sz="2200" dirty="0">
                <a:solidFill>
                  <a:schemeClr val="accent2">
                    <a:lumMod val="20000"/>
                    <a:lumOff val="80000"/>
                  </a:schemeClr>
                </a:solidFill>
              </a:rPr>
              <a:t>immediate and </a:t>
            </a:r>
            <a:r>
              <a:rPr lang="en-US" sz="2200" dirty="0" smtClean="0">
                <a:solidFill>
                  <a:schemeClr val="accent2">
                    <a:lumMod val="20000"/>
                    <a:lumOff val="80000"/>
                  </a:schemeClr>
                </a:solidFill>
              </a:rPr>
              <a:t>long-term </a:t>
            </a:r>
            <a:r>
              <a:rPr lang="en-US" sz="2200" dirty="0">
                <a:solidFill>
                  <a:schemeClr val="accent2">
                    <a:lumMod val="20000"/>
                    <a:lumOff val="80000"/>
                  </a:schemeClr>
                </a:solidFill>
              </a:rPr>
              <a:t>future of </a:t>
            </a:r>
            <a:r>
              <a:rPr lang="en-US" sz="2200" dirty="0" smtClean="0">
                <a:solidFill>
                  <a:schemeClr val="accent2">
                    <a:lumMod val="20000"/>
                    <a:lumOff val="80000"/>
                  </a:schemeClr>
                </a:solidFill>
              </a:rPr>
              <a:t>our </a:t>
            </a:r>
            <a:r>
              <a:rPr lang="en-US" sz="2200" dirty="0">
                <a:solidFill>
                  <a:schemeClr val="accent2">
                    <a:lumMod val="20000"/>
                    <a:lumOff val="80000"/>
                  </a:schemeClr>
                </a:solidFill>
              </a:rPr>
              <a:t>university</a:t>
            </a:r>
            <a:r>
              <a:rPr lang="en-US" sz="2200" dirty="0" smtClean="0">
                <a:solidFill>
                  <a:schemeClr val="accent2">
                    <a:lumMod val="20000"/>
                    <a:lumOff val="80000"/>
                  </a:schemeClr>
                </a:solidFill>
              </a:rPr>
              <a:t>.</a:t>
            </a:r>
          </a:p>
          <a:p>
            <a:endParaRPr lang="en-US" dirty="0"/>
          </a:p>
        </p:txBody>
      </p:sp>
    </p:spTree>
    <p:extLst>
      <p:ext uri="{BB962C8B-B14F-4D97-AF65-F5344CB8AC3E}">
        <p14:creationId xmlns:p14="http://schemas.microsoft.com/office/powerpoint/2010/main" val="191222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139030411"/>
              </p:ext>
            </p:extLst>
          </p:nvPr>
        </p:nvGraphicFramePr>
        <p:xfrm>
          <a:off x="457200" y="762000"/>
          <a:ext cx="8382002" cy="4893694"/>
        </p:xfrm>
        <a:graphic>
          <a:graphicData uri="http://schemas.openxmlformats.org/drawingml/2006/table">
            <a:tbl>
              <a:tblPr firstRow="1" bandRow="1">
                <a:tableStyleId>{21E4AEA4-8DFA-4A89-87EB-49C32662AFE0}</a:tableStyleId>
              </a:tblPr>
              <a:tblGrid>
                <a:gridCol w="1410055">
                  <a:extLst>
                    <a:ext uri="{9D8B030D-6E8A-4147-A177-3AD203B41FA5}">
                      <a16:colId xmlns:a16="http://schemas.microsoft.com/office/drawing/2014/main" xmlns="" val="20000"/>
                    </a:ext>
                  </a:extLst>
                </a:gridCol>
                <a:gridCol w="1096711">
                  <a:extLst>
                    <a:ext uri="{9D8B030D-6E8A-4147-A177-3AD203B41FA5}">
                      <a16:colId xmlns:a16="http://schemas.microsoft.com/office/drawing/2014/main" xmlns="" val="20001"/>
                    </a:ext>
                  </a:extLst>
                </a:gridCol>
                <a:gridCol w="1175048">
                  <a:extLst>
                    <a:ext uri="{9D8B030D-6E8A-4147-A177-3AD203B41FA5}">
                      <a16:colId xmlns:a16="http://schemas.microsoft.com/office/drawing/2014/main" xmlns="" val="20002"/>
                    </a:ext>
                  </a:extLst>
                </a:gridCol>
                <a:gridCol w="940038">
                  <a:extLst>
                    <a:ext uri="{9D8B030D-6E8A-4147-A177-3AD203B41FA5}">
                      <a16:colId xmlns:a16="http://schemas.microsoft.com/office/drawing/2014/main" xmlns="" val="20003"/>
                    </a:ext>
                  </a:extLst>
                </a:gridCol>
                <a:gridCol w="940749">
                  <a:extLst>
                    <a:ext uri="{9D8B030D-6E8A-4147-A177-3AD203B41FA5}">
                      <a16:colId xmlns:a16="http://schemas.microsoft.com/office/drawing/2014/main" xmlns="" val="20004"/>
                    </a:ext>
                  </a:extLst>
                </a:gridCol>
                <a:gridCol w="1012936">
                  <a:extLst>
                    <a:ext uri="{9D8B030D-6E8A-4147-A177-3AD203B41FA5}">
                      <a16:colId xmlns:a16="http://schemas.microsoft.com/office/drawing/2014/main" xmlns="" val="20005"/>
                    </a:ext>
                  </a:extLst>
                </a:gridCol>
                <a:gridCol w="968264">
                  <a:extLst>
                    <a:ext uri="{9D8B030D-6E8A-4147-A177-3AD203B41FA5}">
                      <a16:colId xmlns:a16="http://schemas.microsoft.com/office/drawing/2014/main" xmlns="" val="20006"/>
                    </a:ext>
                  </a:extLst>
                </a:gridCol>
                <a:gridCol w="838201">
                  <a:extLst>
                    <a:ext uri="{9D8B030D-6E8A-4147-A177-3AD203B41FA5}">
                      <a16:colId xmlns:a16="http://schemas.microsoft.com/office/drawing/2014/main" xmlns="" val="20007"/>
                    </a:ext>
                  </a:extLst>
                </a:gridCol>
              </a:tblGrid>
              <a:tr h="524081">
                <a:tc>
                  <a:txBody>
                    <a:bodyPr/>
                    <a:lstStyle/>
                    <a:p>
                      <a:r>
                        <a:rPr lang="en-US" sz="1400" dirty="0" smtClean="0"/>
                        <a:t>Committee</a:t>
                      </a:r>
                      <a:endParaRPr lang="en-US" sz="1400" dirty="0"/>
                    </a:p>
                  </a:txBody>
                  <a:tcPr/>
                </a:tc>
                <a:tc>
                  <a:txBody>
                    <a:bodyPr/>
                    <a:lstStyle/>
                    <a:p>
                      <a:r>
                        <a:rPr lang="en-US" sz="1400" dirty="0" smtClean="0"/>
                        <a:t>Feb2017</a:t>
                      </a:r>
                      <a:endParaRPr lang="en-US" sz="1400" dirty="0"/>
                    </a:p>
                  </a:txBody>
                  <a:tcPr/>
                </a:tc>
                <a:tc>
                  <a:txBody>
                    <a:bodyPr/>
                    <a:lstStyle/>
                    <a:p>
                      <a:r>
                        <a:rPr lang="en-US" sz="1400" dirty="0" smtClean="0"/>
                        <a:t>Mar2017</a:t>
                      </a:r>
                      <a:endParaRPr lang="en-US" sz="1400" dirty="0"/>
                    </a:p>
                  </a:txBody>
                  <a:tcPr/>
                </a:tc>
                <a:tc>
                  <a:txBody>
                    <a:bodyPr/>
                    <a:lstStyle/>
                    <a:p>
                      <a:r>
                        <a:rPr lang="en-US" sz="1400" dirty="0" smtClean="0"/>
                        <a:t>Apr2017</a:t>
                      </a:r>
                      <a:endParaRPr lang="en-US" sz="1400" dirty="0"/>
                    </a:p>
                  </a:txBody>
                  <a:tcPr/>
                </a:tc>
                <a:tc>
                  <a:txBody>
                    <a:bodyPr/>
                    <a:lstStyle/>
                    <a:p>
                      <a:r>
                        <a:rPr lang="en-US" sz="1400" dirty="0" smtClean="0"/>
                        <a:t>May2017</a:t>
                      </a:r>
                      <a:endParaRPr lang="en-US" sz="1400" dirty="0"/>
                    </a:p>
                  </a:txBody>
                  <a:tcPr/>
                </a:tc>
                <a:tc>
                  <a:txBody>
                    <a:bodyPr/>
                    <a:lstStyle/>
                    <a:p>
                      <a:r>
                        <a:rPr lang="en-US" sz="1400" dirty="0" smtClean="0"/>
                        <a:t>Oct2017</a:t>
                      </a:r>
                      <a:endParaRPr lang="en-US" sz="1400" dirty="0"/>
                    </a:p>
                  </a:txBody>
                  <a:tcPr/>
                </a:tc>
                <a:tc>
                  <a:txBody>
                    <a:bodyPr/>
                    <a:lstStyle/>
                    <a:p>
                      <a:r>
                        <a:rPr lang="en-US" sz="1400" dirty="0" smtClean="0"/>
                        <a:t>Nov2017</a:t>
                      </a:r>
                      <a:endParaRPr lang="en-US" sz="1400" dirty="0"/>
                    </a:p>
                  </a:txBody>
                  <a:tcPr/>
                </a:tc>
                <a:tc>
                  <a:txBody>
                    <a:bodyPr/>
                    <a:lstStyle/>
                    <a:p>
                      <a:r>
                        <a:rPr lang="en-US" sz="1400" dirty="0" smtClean="0"/>
                        <a:t>Jan2018</a:t>
                      </a:r>
                      <a:endParaRPr lang="en-US" sz="1400" dirty="0"/>
                    </a:p>
                  </a:txBody>
                  <a:tcPr/>
                </a:tc>
                <a:extLst>
                  <a:ext uri="{0D108BD9-81ED-4DB2-BD59-A6C34878D82A}">
                    <a16:rowId xmlns:a16="http://schemas.microsoft.com/office/drawing/2014/main" xmlns="" val="10000"/>
                  </a:ext>
                </a:extLst>
              </a:tr>
              <a:tr h="1202307">
                <a:tc>
                  <a:txBody>
                    <a:bodyPr/>
                    <a:lstStyle/>
                    <a:p>
                      <a:r>
                        <a:rPr lang="en-US" sz="1400" dirty="0" smtClean="0"/>
                        <a:t>Forward125</a:t>
                      </a:r>
                      <a:endParaRPr lang="en-US" sz="1400" dirty="0"/>
                    </a:p>
                  </a:txBody>
                  <a:tcPr/>
                </a:tc>
                <a:tc>
                  <a:txBody>
                    <a:bodyPr/>
                    <a:lstStyle/>
                    <a:p>
                      <a:r>
                        <a:rPr lang="en-US" sz="1200" dirty="0" smtClean="0"/>
                        <a:t>Framework Budget Developed</a:t>
                      </a:r>
                    </a:p>
                    <a:p>
                      <a:endParaRPr lang="en-US" sz="1200" dirty="0"/>
                    </a:p>
                  </a:txBody>
                  <a:tcPr/>
                </a:tc>
                <a:tc>
                  <a:txBody>
                    <a:bodyPr/>
                    <a:lstStyle/>
                    <a:p>
                      <a:r>
                        <a:rPr lang="en-US" sz="1200" dirty="0" smtClean="0"/>
                        <a:t>Framework Budget Discussed at UBC</a:t>
                      </a:r>
                      <a:endParaRPr lang="en-US" sz="1200" dirty="0"/>
                    </a:p>
                  </a:txBody>
                  <a:tcPr/>
                </a:tc>
                <a:tc>
                  <a:txBody>
                    <a:bodyPr/>
                    <a:lstStyle/>
                    <a:p>
                      <a:r>
                        <a:rPr lang="en-US" sz="1200" dirty="0" smtClean="0"/>
                        <a:t>UBC</a:t>
                      </a:r>
                      <a:r>
                        <a:rPr lang="en-US" sz="1200" baseline="0" dirty="0" smtClean="0"/>
                        <a:t> Presents Framework to A&amp;F; BOR Agenda Items Due</a:t>
                      </a:r>
                      <a:endParaRPr lang="en-US" sz="1200" dirty="0"/>
                    </a:p>
                  </a:txBody>
                  <a:tcPr/>
                </a:tc>
                <a:tc>
                  <a:txBody>
                    <a:bodyPr/>
                    <a:lstStyle/>
                    <a:p>
                      <a:r>
                        <a:rPr lang="en-US" sz="1200" dirty="0" smtClean="0"/>
                        <a:t>A&amp;F Presents FY18 Budget &amp; FY19 PLAN to OCHE</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xmlns="" val="10001"/>
                  </a:ext>
                </a:extLst>
              </a:tr>
              <a:tr h="1171478">
                <a:tc>
                  <a:txBody>
                    <a:bodyPr/>
                    <a:lstStyle/>
                    <a:p>
                      <a:r>
                        <a:rPr lang="en-US" sz="1400" dirty="0" smtClean="0"/>
                        <a:t>Strategic Planning Coordinating</a:t>
                      </a:r>
                      <a:r>
                        <a:rPr lang="en-US" sz="1400" baseline="0" dirty="0" smtClean="0"/>
                        <a:t> (</a:t>
                      </a:r>
                      <a:r>
                        <a:rPr lang="en-US" sz="1400" dirty="0" smtClean="0"/>
                        <a:t>SPCC)</a:t>
                      </a:r>
                      <a:endParaRPr lang="en-US" sz="1400" dirty="0"/>
                    </a:p>
                  </a:txBody>
                  <a:tcPr/>
                </a:tc>
                <a:tc>
                  <a:txBody>
                    <a:bodyPr/>
                    <a:lstStyle/>
                    <a:p>
                      <a:r>
                        <a:rPr lang="en-US" sz="1200" dirty="0" smtClean="0"/>
                        <a:t>Potential</a:t>
                      </a:r>
                      <a:r>
                        <a:rPr lang="en-US" sz="1200" baseline="0" dirty="0" smtClean="0"/>
                        <a:t> PP Metrics Distributed to Shared Governance</a:t>
                      </a:r>
                      <a:endParaRPr lang="en-US" sz="1200" dirty="0"/>
                    </a:p>
                  </a:txBody>
                  <a:tcPr/>
                </a:tc>
                <a:tc>
                  <a:txBody>
                    <a:bodyPr/>
                    <a:lstStyle/>
                    <a:p>
                      <a:r>
                        <a:rPr lang="en-US" sz="1200" baseline="0" dirty="0" smtClean="0"/>
                        <a:t>Consensus PP Metrics sent to PP</a:t>
                      </a:r>
                      <a:endParaRPr lang="en-US" sz="1200" dirty="0"/>
                    </a:p>
                  </a:txBody>
                  <a:tcPr/>
                </a:tc>
                <a:tc>
                  <a:txBody>
                    <a:bodyPr/>
                    <a:lstStyle/>
                    <a:p>
                      <a:r>
                        <a:rPr lang="en-US" sz="1200" dirty="0" smtClean="0"/>
                        <a:t>Strategic</a:t>
                      </a:r>
                      <a:r>
                        <a:rPr lang="en-US" sz="1200" baseline="0" dirty="0" smtClean="0"/>
                        <a:t> Plan Presented to Campus</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extLst>
                  <a:ext uri="{0D108BD9-81ED-4DB2-BD59-A6C34878D82A}">
                    <a16:rowId xmlns:a16="http://schemas.microsoft.com/office/drawing/2014/main" xmlns="" val="10002"/>
                  </a:ext>
                </a:extLst>
              </a:tr>
              <a:tr h="955679">
                <a:tc>
                  <a:txBody>
                    <a:bodyPr/>
                    <a:lstStyle/>
                    <a:p>
                      <a:r>
                        <a:rPr lang="en-US" sz="1400" dirty="0" smtClean="0"/>
                        <a:t>Program Prioritization (PP)</a:t>
                      </a:r>
                      <a:endParaRPr lang="en-US" sz="1400" dirty="0"/>
                    </a:p>
                  </a:txBody>
                  <a:tcPr/>
                </a:tc>
                <a:tc>
                  <a:txBody>
                    <a:bodyPr/>
                    <a:lstStyle/>
                    <a:p>
                      <a:r>
                        <a:rPr lang="en-US" sz="1200" dirty="0" smtClean="0"/>
                        <a:t>Committee</a:t>
                      </a:r>
                      <a:r>
                        <a:rPr lang="en-US" sz="1200" baseline="0" dirty="0" smtClean="0"/>
                        <a:t>s Formed – Data Requested</a:t>
                      </a:r>
                      <a:endParaRPr lang="en-US" sz="1200" dirty="0"/>
                    </a:p>
                  </a:txBody>
                  <a:tcPr/>
                </a:tc>
                <a:tc>
                  <a:txBody>
                    <a:bodyPr/>
                    <a:lstStyle/>
                    <a:p>
                      <a:r>
                        <a:rPr lang="en-US" sz="1200" dirty="0" smtClean="0"/>
                        <a:t>Metrics + Weights</a:t>
                      </a:r>
                      <a:r>
                        <a:rPr lang="en-US" sz="1200" baseline="0" dirty="0" smtClean="0"/>
                        <a:t> + Data Received</a:t>
                      </a:r>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en-US" sz="1200" dirty="0" smtClean="0"/>
                        <a:t>PP </a:t>
                      </a:r>
                      <a:r>
                        <a:rPr lang="en-US" sz="1100" dirty="0" smtClean="0"/>
                        <a:t>Recommends</a:t>
                      </a:r>
                      <a:r>
                        <a:rPr lang="en-US" sz="1200" baseline="0" dirty="0" smtClean="0"/>
                        <a:t> to IPC</a:t>
                      </a:r>
                      <a:endParaRPr lang="en-US" sz="1200" dirty="0"/>
                    </a:p>
                  </a:txBody>
                  <a:tcPr/>
                </a:tc>
                <a:tc>
                  <a:txBody>
                    <a:bodyPr/>
                    <a:lstStyle/>
                    <a:p>
                      <a:r>
                        <a:rPr lang="en-US" sz="1200" dirty="0" smtClean="0"/>
                        <a:t> </a:t>
                      </a:r>
                      <a:endParaRPr lang="en-US" sz="1200" dirty="0"/>
                    </a:p>
                  </a:txBody>
                  <a:tcPr/>
                </a:tc>
                <a:tc>
                  <a:txBody>
                    <a:bodyPr/>
                    <a:lstStyle/>
                    <a:p>
                      <a:endParaRPr lang="en-US" sz="1200" dirty="0"/>
                    </a:p>
                  </a:txBody>
                  <a:tcPr/>
                </a:tc>
                <a:extLst>
                  <a:ext uri="{0D108BD9-81ED-4DB2-BD59-A6C34878D82A}">
                    <a16:rowId xmlns:a16="http://schemas.microsoft.com/office/drawing/2014/main" xmlns="" val="10003"/>
                  </a:ext>
                </a:extLst>
              </a:tr>
              <a:tr h="870856">
                <a:tc>
                  <a:txBody>
                    <a:bodyPr/>
                    <a:lstStyle/>
                    <a:p>
                      <a:r>
                        <a:rPr lang="en-US" sz="1400" dirty="0" smtClean="0"/>
                        <a:t>Implementation Committee (IPC)</a:t>
                      </a:r>
                      <a:r>
                        <a:rPr lang="en-US" sz="1400" baseline="0" dirty="0" smtClean="0"/>
                        <a:t> </a:t>
                      </a:r>
                      <a:r>
                        <a:rPr lang="en-US" sz="1400" dirty="0" smtClean="0"/>
                        <a:t>(Cabinet)</a:t>
                      </a:r>
                      <a:endParaRPr lang="en-US" sz="1400" dirty="0"/>
                    </a:p>
                  </a:txBody>
                  <a:tcPr/>
                </a:tc>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r>
                        <a:rPr lang="en-US" sz="1200" dirty="0" smtClean="0"/>
                        <a:t>IPC</a:t>
                      </a:r>
                      <a:r>
                        <a:rPr lang="en-US" sz="1200" baseline="0" dirty="0" smtClean="0"/>
                        <a:t> </a:t>
                      </a:r>
                      <a:r>
                        <a:rPr lang="en-US" sz="1000" baseline="0" dirty="0" smtClean="0"/>
                        <a:t>Recommends</a:t>
                      </a:r>
                      <a:r>
                        <a:rPr lang="en-US" sz="1200" baseline="0" dirty="0" smtClean="0"/>
                        <a:t> to President</a:t>
                      </a:r>
                      <a:endParaRPr lang="en-US" sz="1200" dirty="0"/>
                    </a:p>
                  </a:txBody>
                  <a:tcPr/>
                </a:tc>
                <a:tc>
                  <a:txBody>
                    <a:bodyPr/>
                    <a:lstStyle/>
                    <a:p>
                      <a:r>
                        <a:rPr lang="en-US" sz="1200" dirty="0" smtClean="0"/>
                        <a:t>Final</a:t>
                      </a:r>
                      <a:r>
                        <a:rPr lang="en-US" sz="1200" baseline="0" dirty="0" smtClean="0"/>
                        <a:t> Decisions</a:t>
                      </a:r>
                      <a:endParaRPr lang="en-US" sz="1200" dirty="0"/>
                    </a:p>
                  </a:txBody>
                  <a:tcPr/>
                </a:tc>
                <a:extLst>
                  <a:ext uri="{0D108BD9-81ED-4DB2-BD59-A6C34878D82A}">
                    <a16:rowId xmlns:a16="http://schemas.microsoft.com/office/drawing/2014/main" xmlns="" val="10004"/>
                  </a:ext>
                </a:extLst>
              </a:tr>
            </a:tbl>
          </a:graphicData>
        </a:graphic>
      </p:graphicFrame>
      <p:sp>
        <p:nvSpPr>
          <p:cNvPr id="6" name="Rectangle 5"/>
          <p:cNvSpPr/>
          <p:nvPr/>
        </p:nvSpPr>
        <p:spPr>
          <a:xfrm>
            <a:off x="1828800" y="1295400"/>
            <a:ext cx="2286000" cy="3525643"/>
          </a:xfrm>
          <a:prstGeom prst="rect">
            <a:avLst/>
          </a:prstGeom>
          <a:noFill/>
          <a:ln w="762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340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2"/>
          <p:cNvSpPr>
            <a:spLocks noChangeArrowheads="1"/>
          </p:cNvSpPr>
          <p:nvPr/>
        </p:nvSpPr>
        <p:spPr bwMode="auto">
          <a:xfrm rot="10800000" flipV="1">
            <a:off x="609600" y="1708666"/>
            <a:ext cx="8305800"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smtClean="0">
                <a:ln>
                  <a:noFill/>
                </a:ln>
                <a:solidFill>
                  <a:schemeClr val="accent2">
                    <a:lumMod val="20000"/>
                    <a:lumOff val="80000"/>
                  </a:schemeClr>
                </a:solidFill>
                <a:effectLst/>
                <a:ea typeface="Times New Roman" panose="02020603050405020304" pitchFamily="18" charset="0"/>
                <a:cs typeface="Times New Roman" panose="02020603050405020304" pitchFamily="18" charset="0"/>
              </a:rPr>
              <a:t>Leadership</a:t>
            </a:r>
            <a:r>
              <a:rPr kumimoji="0" lang="en-US" altLang="en-US" sz="2000" b="0" i="0" u="none" strike="noStrike" cap="none" normalizeH="0" dirty="0" smtClean="0">
                <a:ln>
                  <a:noFill/>
                </a:ln>
                <a:solidFill>
                  <a:schemeClr val="accent2">
                    <a:lumMod val="20000"/>
                    <a:lumOff val="80000"/>
                  </a:schemeClr>
                </a:solidFill>
                <a:effectLst/>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smtClean="0">
                <a:ln>
                  <a:noFill/>
                </a:ln>
                <a:solidFill>
                  <a:schemeClr val="accent2">
                    <a:lumMod val="20000"/>
                    <a:lumOff val="80000"/>
                  </a:schemeClr>
                </a:solidFill>
                <a:effectLst/>
                <a:ea typeface="Times New Roman" panose="02020603050405020304" pitchFamily="18" charset="0"/>
                <a:cs typeface="Times New Roman" panose="02020603050405020304" pitchFamily="18" charset="0"/>
              </a:rPr>
              <a:t>from SPCC, UPC, and Shared Governance will meet with the leadership from UM Assessment and Data to identify a menu of indicators/metrics that are available for consideration during the PP process. </a:t>
            </a:r>
          </a:p>
          <a:p>
            <a:pPr marL="0" marR="0" lvl="0" indent="0" algn="l" defTabSz="914400" rtl="0" eaLnBrk="0" fontAlgn="base" latinLnBrk="0" hangingPunct="0">
              <a:lnSpc>
                <a:spcPct val="100000"/>
              </a:lnSpc>
              <a:spcBef>
                <a:spcPct val="0"/>
              </a:spcBef>
              <a:spcAft>
                <a:spcPct val="0"/>
              </a:spcAft>
              <a:buClrTx/>
              <a:buSzTx/>
              <a:tabLst/>
            </a:pPr>
            <a:endParaRPr lang="en-US" altLang="en-US" sz="2000" dirty="0">
              <a:solidFill>
                <a:schemeClr val="accent2">
                  <a:lumMod val="20000"/>
                  <a:lumOff val="80000"/>
                </a:schemeClr>
              </a:solidFill>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smtClean="0">
                <a:ln>
                  <a:noFill/>
                </a:ln>
                <a:solidFill>
                  <a:schemeClr val="accent2">
                    <a:lumMod val="20000"/>
                    <a:lumOff val="80000"/>
                  </a:schemeClr>
                </a:solidFill>
                <a:effectLst/>
                <a:ea typeface="Times New Roman" panose="02020603050405020304" pitchFamily="18" charset="0"/>
                <a:cs typeface="Times New Roman" panose="02020603050405020304" pitchFamily="18" charset="0"/>
              </a:rPr>
              <a:t>After a long menu is identified, the SPCC and UPC will work </a:t>
            </a:r>
            <a:r>
              <a:rPr kumimoji="0" lang="en-US" altLang="en-US" sz="2000" b="1" i="0" u="none" strike="noStrike" cap="none" normalizeH="0" baseline="0" dirty="0" smtClean="0">
                <a:ln>
                  <a:noFill/>
                </a:ln>
                <a:solidFill>
                  <a:schemeClr val="accent2">
                    <a:lumMod val="20000"/>
                    <a:lumOff val="80000"/>
                  </a:schemeClr>
                </a:solidFill>
                <a:effectLst/>
                <a:ea typeface="Times New Roman" panose="02020603050405020304" pitchFamily="18" charset="0"/>
                <a:cs typeface="Times New Roman" panose="02020603050405020304" pitchFamily="18" charset="0"/>
              </a:rPr>
              <a:t>immediately</a:t>
            </a:r>
            <a:r>
              <a:rPr kumimoji="0" lang="en-US" altLang="en-US" sz="2000" b="0" i="0" u="none" strike="noStrike" cap="none" normalizeH="0" baseline="0" dirty="0" smtClean="0">
                <a:ln>
                  <a:noFill/>
                </a:ln>
                <a:solidFill>
                  <a:schemeClr val="accent2">
                    <a:lumMod val="20000"/>
                    <a:lumOff val="80000"/>
                  </a:schemeClr>
                </a:solidFill>
                <a:effectLst/>
                <a:ea typeface="Times New Roman" panose="02020603050405020304" pitchFamily="18" charset="0"/>
                <a:cs typeface="Times New Roman" panose="02020603050405020304" pitchFamily="18" charset="0"/>
              </a:rPr>
              <a:t> with the Forward125 group to develop a proposal for PP metrics.</a:t>
            </a:r>
          </a:p>
          <a:p>
            <a:pPr marL="0" marR="0" lvl="0" indent="0" algn="l" defTabSz="914400" rtl="0" eaLnBrk="0" fontAlgn="base" latinLnBrk="0" hangingPunct="0">
              <a:lnSpc>
                <a:spcPct val="100000"/>
              </a:lnSpc>
              <a:spcBef>
                <a:spcPct val="0"/>
              </a:spcBef>
              <a:spcAft>
                <a:spcPct val="0"/>
              </a:spcAft>
              <a:buClrTx/>
              <a:buSzTx/>
              <a:tabLst/>
            </a:pPr>
            <a:endParaRPr lang="en-US" altLang="en-US" sz="2000" dirty="0">
              <a:solidFill>
                <a:schemeClr val="accent2">
                  <a:lumMod val="20000"/>
                  <a:lumOff val="80000"/>
                </a:schemeClr>
              </a:solidFill>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smtClean="0">
                <a:ln>
                  <a:noFill/>
                </a:ln>
                <a:solidFill>
                  <a:schemeClr val="accent2">
                    <a:lumMod val="20000"/>
                    <a:lumOff val="80000"/>
                  </a:schemeClr>
                </a:solidFill>
                <a:effectLst/>
                <a:ea typeface="Times New Roman" panose="02020603050405020304" pitchFamily="18" charset="0"/>
                <a:cs typeface="Times New Roman" panose="02020603050405020304" pitchFamily="18" charset="0"/>
              </a:rPr>
              <a:t>That proposal will be delivered to SG Leadership (UFA, Faculty Senate, Staff Senate, ASUM) by the end of February. Those groups will then have 30-45 days to consider the proposal and – if they choose to do so – </a:t>
            </a:r>
            <a:r>
              <a:rPr kumimoji="0" lang="en-US" altLang="en-US" sz="2000" b="1" i="0" u="none" strike="noStrike" cap="none" normalizeH="0" baseline="0" dirty="0" smtClean="0">
                <a:ln>
                  <a:noFill/>
                </a:ln>
                <a:solidFill>
                  <a:schemeClr val="accent2">
                    <a:lumMod val="20000"/>
                    <a:lumOff val="80000"/>
                  </a:schemeClr>
                </a:solidFill>
                <a:effectLst/>
                <a:ea typeface="Times New Roman" panose="02020603050405020304" pitchFamily="18" charset="0"/>
                <a:cs typeface="Times New Roman" panose="02020603050405020304" pitchFamily="18" charset="0"/>
              </a:rPr>
              <a:t>using the agreed upon initial menu of potential PP metrics</a:t>
            </a:r>
            <a:r>
              <a:rPr kumimoji="0" lang="en-US" altLang="en-US" sz="2000" b="0" i="0" u="none" strike="noStrike" cap="none" normalizeH="0" baseline="0" dirty="0" smtClean="0">
                <a:ln>
                  <a:noFill/>
                </a:ln>
                <a:solidFill>
                  <a:schemeClr val="accent2">
                    <a:lumMod val="20000"/>
                    <a:lumOff val="80000"/>
                  </a:schemeClr>
                </a:solidFill>
                <a:effectLst/>
                <a:ea typeface="Times New Roman" panose="02020603050405020304" pitchFamily="18" charset="0"/>
                <a:cs typeface="Times New Roman" panose="02020603050405020304" pitchFamily="18" charset="0"/>
              </a:rPr>
              <a:t>, deliver a single, concrete alternative proposal to the Forward125 team by early April.</a:t>
            </a:r>
            <a:endParaRPr kumimoji="0" lang="en-US" altLang="en-US" sz="1000" b="0" i="0" u="none" strike="noStrike" cap="none" normalizeH="0" baseline="0" dirty="0" smtClean="0">
              <a:ln>
                <a:noFill/>
              </a:ln>
              <a:solidFill>
                <a:schemeClr val="accent2">
                  <a:lumMod val="20000"/>
                  <a:lumOff val="8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800100" y="693003"/>
            <a:ext cx="7620000" cy="830997"/>
          </a:xfrm>
          <a:prstGeom prst="rect">
            <a:avLst/>
          </a:prstGeom>
          <a:noFill/>
        </p:spPr>
        <p:txBody>
          <a:bodyPr wrap="square" rtlCol="0">
            <a:spAutoFit/>
          </a:bodyPr>
          <a:lstStyle/>
          <a:p>
            <a:pPr algn="ctr"/>
            <a:r>
              <a:rPr lang="en-US" sz="2400" b="1" i="1" dirty="0" smtClean="0">
                <a:solidFill>
                  <a:schemeClr val="accent2">
                    <a:lumMod val="20000"/>
                    <a:lumOff val="80000"/>
                  </a:schemeClr>
                </a:solidFill>
              </a:rPr>
              <a:t>Our success depends upon shared governance and immediate engagement in the Forward125 effort.</a:t>
            </a:r>
            <a:endParaRPr lang="en-US" sz="2400" b="1" i="1" dirty="0">
              <a:solidFill>
                <a:schemeClr val="accent2">
                  <a:lumMod val="20000"/>
                  <a:lumOff val="80000"/>
                </a:schemeClr>
              </a:solidFill>
            </a:endParaRPr>
          </a:p>
        </p:txBody>
      </p:sp>
    </p:spTree>
    <p:extLst>
      <p:ext uri="{BB962C8B-B14F-4D97-AF65-F5344CB8AC3E}">
        <p14:creationId xmlns:p14="http://schemas.microsoft.com/office/powerpoint/2010/main" val="1475110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685800" y="187024"/>
            <a:ext cx="7924800" cy="461665"/>
          </a:xfrm>
          <a:prstGeom prst="rect">
            <a:avLst/>
          </a:prstGeom>
          <a:noFill/>
        </p:spPr>
        <p:txBody>
          <a:bodyPr wrap="square" rtlCol="0">
            <a:spAutoFit/>
          </a:bodyPr>
          <a:lstStyle/>
          <a:p>
            <a:pPr algn="ctr"/>
            <a:r>
              <a:rPr lang="en-US" sz="2400" b="1" dirty="0" smtClean="0">
                <a:solidFill>
                  <a:schemeClr val="accent2">
                    <a:lumMod val="20000"/>
                    <a:lumOff val="80000"/>
                  </a:schemeClr>
                </a:solidFill>
              </a:rPr>
              <a:t>Important Timeframes &amp; Outcomes</a:t>
            </a:r>
            <a:endParaRPr lang="en-US" sz="2400" b="1" dirty="0">
              <a:solidFill>
                <a:schemeClr val="accent2">
                  <a:lumMod val="20000"/>
                  <a:lumOff val="80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287453115"/>
              </p:ext>
            </p:extLst>
          </p:nvPr>
        </p:nvGraphicFramePr>
        <p:xfrm>
          <a:off x="1219200" y="835713"/>
          <a:ext cx="7010400" cy="4968240"/>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xmlns="" val="662807781"/>
                    </a:ext>
                  </a:extLst>
                </a:gridCol>
                <a:gridCol w="5520690">
                  <a:extLst>
                    <a:ext uri="{9D8B030D-6E8A-4147-A177-3AD203B41FA5}">
                      <a16:colId xmlns:a16="http://schemas.microsoft.com/office/drawing/2014/main" xmlns="" val="3821202319"/>
                    </a:ext>
                  </a:extLst>
                </a:gridCol>
              </a:tblGrid>
              <a:tr h="372746">
                <a:tc>
                  <a:txBody>
                    <a:bodyPr/>
                    <a:lstStyle/>
                    <a:p>
                      <a:pPr algn="ctr"/>
                      <a:r>
                        <a:rPr lang="en-US" dirty="0" smtClean="0"/>
                        <a:t>DATE</a:t>
                      </a:r>
                      <a:endParaRPr lang="en-US" dirty="0"/>
                    </a:p>
                  </a:txBody>
                  <a:tcPr>
                    <a:noFill/>
                  </a:tcPr>
                </a:tc>
                <a:tc>
                  <a:txBody>
                    <a:bodyPr/>
                    <a:lstStyle/>
                    <a:p>
                      <a:pPr algn="ctr"/>
                      <a:r>
                        <a:rPr lang="en-US" dirty="0" smtClean="0"/>
                        <a:t>KEY</a:t>
                      </a:r>
                      <a:r>
                        <a:rPr lang="en-US" baseline="0" dirty="0" smtClean="0"/>
                        <a:t> OUTCOME</a:t>
                      </a:r>
                      <a:endParaRPr lang="en-US" dirty="0"/>
                    </a:p>
                  </a:txBody>
                  <a:tcPr>
                    <a:noFill/>
                  </a:tcPr>
                </a:tc>
                <a:extLst>
                  <a:ext uri="{0D108BD9-81ED-4DB2-BD59-A6C34878D82A}">
                    <a16:rowId xmlns:a16="http://schemas.microsoft.com/office/drawing/2014/main" xmlns="" val="1348719191"/>
                  </a:ext>
                </a:extLst>
              </a:tr>
              <a:tr h="643369">
                <a:tc>
                  <a:txBody>
                    <a:bodyPr/>
                    <a:lstStyle/>
                    <a:p>
                      <a:pPr algn="ctr"/>
                      <a:r>
                        <a:rPr lang="en-US" dirty="0" smtClean="0">
                          <a:solidFill>
                            <a:schemeClr val="accent2">
                              <a:lumMod val="20000"/>
                              <a:lumOff val="80000"/>
                            </a:schemeClr>
                          </a:solidFill>
                        </a:rPr>
                        <a:t>May </a:t>
                      </a:r>
                    </a:p>
                    <a:p>
                      <a:pPr algn="ctr"/>
                      <a:r>
                        <a:rPr lang="en-US" dirty="0" smtClean="0">
                          <a:solidFill>
                            <a:schemeClr val="accent2">
                              <a:lumMod val="20000"/>
                              <a:lumOff val="80000"/>
                            </a:schemeClr>
                          </a:solidFill>
                        </a:rPr>
                        <a:t>2017</a:t>
                      </a:r>
                      <a:endParaRPr lang="en-US" dirty="0">
                        <a:solidFill>
                          <a:schemeClr val="accent2">
                            <a:lumMod val="20000"/>
                            <a:lumOff val="80000"/>
                          </a:schemeClr>
                        </a:solidFill>
                      </a:endParaRPr>
                    </a:p>
                  </a:txBody>
                  <a:tcPr>
                    <a:noFill/>
                  </a:tcPr>
                </a:tc>
                <a:tc>
                  <a:txBody>
                    <a:bodyPr/>
                    <a:lstStyle/>
                    <a:p>
                      <a:pPr algn="ctr"/>
                      <a:r>
                        <a:rPr lang="en-US" dirty="0" smtClean="0">
                          <a:solidFill>
                            <a:schemeClr val="accent2">
                              <a:lumMod val="20000"/>
                              <a:lumOff val="80000"/>
                            </a:schemeClr>
                          </a:solidFill>
                        </a:rPr>
                        <a:t>FY18 Budget submitted to BOR for approval based on FY17 budget.</a:t>
                      </a:r>
                      <a:endParaRPr lang="en-US" dirty="0">
                        <a:solidFill>
                          <a:schemeClr val="accent2">
                            <a:lumMod val="20000"/>
                            <a:lumOff val="80000"/>
                          </a:schemeClr>
                        </a:solidFill>
                      </a:endParaRPr>
                    </a:p>
                  </a:txBody>
                  <a:tcPr>
                    <a:noFill/>
                  </a:tcPr>
                </a:tc>
                <a:extLst>
                  <a:ext uri="{0D108BD9-81ED-4DB2-BD59-A6C34878D82A}">
                    <a16:rowId xmlns:a16="http://schemas.microsoft.com/office/drawing/2014/main" xmlns="" val="3164842795"/>
                  </a:ext>
                </a:extLst>
              </a:tr>
              <a:tr h="1470558">
                <a:tc>
                  <a:txBody>
                    <a:bodyPr/>
                    <a:lstStyle/>
                    <a:p>
                      <a:pPr algn="ctr"/>
                      <a:r>
                        <a:rPr lang="en-US" dirty="0" smtClean="0">
                          <a:solidFill>
                            <a:schemeClr val="accent2">
                              <a:lumMod val="20000"/>
                              <a:lumOff val="80000"/>
                            </a:schemeClr>
                          </a:solidFill>
                        </a:rPr>
                        <a:t>May </a:t>
                      </a:r>
                    </a:p>
                    <a:p>
                      <a:pPr algn="ctr"/>
                      <a:r>
                        <a:rPr lang="en-US" dirty="0" smtClean="0">
                          <a:solidFill>
                            <a:schemeClr val="accent2">
                              <a:lumMod val="20000"/>
                              <a:lumOff val="80000"/>
                            </a:schemeClr>
                          </a:solidFill>
                        </a:rPr>
                        <a:t>2017</a:t>
                      </a:r>
                      <a:endParaRPr lang="en-US" dirty="0">
                        <a:solidFill>
                          <a:schemeClr val="accent2">
                            <a:lumMod val="20000"/>
                            <a:lumOff val="80000"/>
                          </a:schemeClr>
                        </a:solidFill>
                      </a:endParaRPr>
                    </a:p>
                  </a:txBody>
                  <a:tcPr>
                    <a:noFill/>
                  </a:tcPr>
                </a:tc>
                <a:tc>
                  <a:txBody>
                    <a:bodyPr/>
                    <a:lstStyle/>
                    <a:p>
                      <a:pPr algn="ctr"/>
                      <a:r>
                        <a:rPr lang="en-US" dirty="0" smtClean="0">
                          <a:solidFill>
                            <a:schemeClr val="accent2">
                              <a:lumMod val="20000"/>
                              <a:lumOff val="80000"/>
                            </a:schemeClr>
                          </a:solidFill>
                        </a:rPr>
                        <a:t>Proposed plan for developing FY19 budget based on 11k</a:t>
                      </a:r>
                      <a:r>
                        <a:rPr lang="en-US" baseline="0" dirty="0" smtClean="0">
                          <a:solidFill>
                            <a:schemeClr val="accent2">
                              <a:lumMod val="20000"/>
                              <a:lumOff val="80000"/>
                            </a:schemeClr>
                          </a:solidFill>
                        </a:rPr>
                        <a:t> student headcount, program prioritization, budget allocation metrics/benchmarks and the university strategic plan presented to BOR.</a:t>
                      </a:r>
                      <a:endParaRPr lang="en-US" dirty="0">
                        <a:solidFill>
                          <a:schemeClr val="accent2">
                            <a:lumMod val="20000"/>
                            <a:lumOff val="80000"/>
                          </a:schemeClr>
                        </a:solidFill>
                      </a:endParaRPr>
                    </a:p>
                  </a:txBody>
                  <a:tcPr>
                    <a:noFill/>
                  </a:tcPr>
                </a:tc>
                <a:extLst>
                  <a:ext uri="{0D108BD9-81ED-4DB2-BD59-A6C34878D82A}">
                    <a16:rowId xmlns:a16="http://schemas.microsoft.com/office/drawing/2014/main" xmlns="" val="3718064564"/>
                  </a:ext>
                </a:extLst>
              </a:tr>
              <a:tr h="1194829">
                <a:tc>
                  <a:txBody>
                    <a:bodyPr/>
                    <a:lstStyle/>
                    <a:p>
                      <a:pPr algn="ctr"/>
                      <a:r>
                        <a:rPr lang="en-US" dirty="0" smtClean="0">
                          <a:solidFill>
                            <a:schemeClr val="accent2">
                              <a:lumMod val="20000"/>
                              <a:lumOff val="80000"/>
                            </a:schemeClr>
                          </a:solidFill>
                        </a:rPr>
                        <a:t>October </a:t>
                      </a:r>
                    </a:p>
                    <a:p>
                      <a:pPr algn="ctr"/>
                      <a:r>
                        <a:rPr lang="en-US" dirty="0" smtClean="0">
                          <a:solidFill>
                            <a:schemeClr val="accent2">
                              <a:lumMod val="20000"/>
                              <a:lumOff val="80000"/>
                            </a:schemeClr>
                          </a:solidFill>
                        </a:rPr>
                        <a:t>2017</a:t>
                      </a:r>
                      <a:endParaRPr lang="en-US" dirty="0">
                        <a:solidFill>
                          <a:schemeClr val="accent2">
                            <a:lumMod val="20000"/>
                            <a:lumOff val="80000"/>
                          </a:schemeClr>
                        </a:solidFill>
                      </a:endParaRPr>
                    </a:p>
                  </a:txBody>
                  <a:tcPr>
                    <a:noFill/>
                  </a:tcPr>
                </a:tc>
                <a:tc>
                  <a:txBody>
                    <a:bodyPr/>
                    <a:lstStyle/>
                    <a:p>
                      <a:pPr algn="ctr"/>
                      <a:r>
                        <a:rPr lang="en-US" dirty="0" smtClean="0">
                          <a:solidFill>
                            <a:schemeClr val="accent2">
                              <a:lumMod val="20000"/>
                              <a:lumOff val="80000"/>
                            </a:schemeClr>
                          </a:solidFill>
                        </a:rPr>
                        <a:t>With extensive</a:t>
                      </a:r>
                      <a:r>
                        <a:rPr lang="en-US" baseline="0" dirty="0" smtClean="0">
                          <a:solidFill>
                            <a:schemeClr val="accent2">
                              <a:lumMod val="20000"/>
                              <a:lumOff val="80000"/>
                            </a:schemeClr>
                          </a:solidFill>
                        </a:rPr>
                        <a:t> participation from shared governance, the p</a:t>
                      </a:r>
                      <a:r>
                        <a:rPr lang="en-US" dirty="0" smtClean="0">
                          <a:solidFill>
                            <a:schemeClr val="accent2">
                              <a:lumMod val="20000"/>
                              <a:lumOff val="80000"/>
                            </a:schemeClr>
                          </a:solidFill>
                        </a:rPr>
                        <a:t>rioritization</a:t>
                      </a:r>
                      <a:r>
                        <a:rPr lang="en-US" baseline="0" dirty="0" smtClean="0">
                          <a:solidFill>
                            <a:schemeClr val="accent2">
                              <a:lumMod val="20000"/>
                              <a:lumOff val="80000"/>
                            </a:schemeClr>
                          </a:solidFill>
                        </a:rPr>
                        <a:t> (both academic and non-academic) committees will finalize recommendations.</a:t>
                      </a:r>
                      <a:endParaRPr lang="en-US" dirty="0">
                        <a:solidFill>
                          <a:schemeClr val="accent2">
                            <a:lumMod val="20000"/>
                            <a:lumOff val="80000"/>
                          </a:schemeClr>
                        </a:solidFill>
                      </a:endParaRPr>
                    </a:p>
                  </a:txBody>
                  <a:tcPr>
                    <a:noFill/>
                  </a:tcPr>
                </a:tc>
                <a:extLst>
                  <a:ext uri="{0D108BD9-81ED-4DB2-BD59-A6C34878D82A}">
                    <a16:rowId xmlns:a16="http://schemas.microsoft.com/office/drawing/2014/main" xmlns="" val="3302965979"/>
                  </a:ext>
                </a:extLst>
              </a:tr>
              <a:tr h="643369">
                <a:tc>
                  <a:txBody>
                    <a:bodyPr/>
                    <a:lstStyle/>
                    <a:p>
                      <a:pPr algn="ctr"/>
                      <a:r>
                        <a:rPr lang="en-US" dirty="0" smtClean="0">
                          <a:solidFill>
                            <a:schemeClr val="accent2">
                              <a:lumMod val="20000"/>
                              <a:lumOff val="80000"/>
                            </a:schemeClr>
                          </a:solidFill>
                        </a:rPr>
                        <a:t>December 2017</a:t>
                      </a:r>
                      <a:endParaRPr lang="en-US" dirty="0">
                        <a:solidFill>
                          <a:schemeClr val="accent2">
                            <a:lumMod val="20000"/>
                            <a:lumOff val="80000"/>
                          </a:schemeClr>
                        </a:solidFill>
                      </a:endParaRPr>
                    </a:p>
                  </a:txBody>
                  <a:tcPr>
                    <a:noFill/>
                  </a:tcPr>
                </a:tc>
                <a:tc>
                  <a:txBody>
                    <a:bodyPr/>
                    <a:lstStyle/>
                    <a:p>
                      <a:pPr algn="ctr"/>
                      <a:r>
                        <a:rPr lang="en-US" dirty="0" smtClean="0">
                          <a:solidFill>
                            <a:schemeClr val="accent2">
                              <a:lumMod val="20000"/>
                              <a:lumOff val="80000"/>
                            </a:schemeClr>
                          </a:solidFill>
                        </a:rPr>
                        <a:t>Decisions with budget implications will be shared with the campus community.</a:t>
                      </a:r>
                      <a:endParaRPr lang="en-US" dirty="0">
                        <a:solidFill>
                          <a:schemeClr val="accent2">
                            <a:lumMod val="20000"/>
                            <a:lumOff val="80000"/>
                          </a:schemeClr>
                        </a:solidFill>
                      </a:endParaRPr>
                    </a:p>
                  </a:txBody>
                  <a:tcPr>
                    <a:noFill/>
                  </a:tcPr>
                </a:tc>
                <a:extLst>
                  <a:ext uri="{0D108BD9-81ED-4DB2-BD59-A6C34878D82A}">
                    <a16:rowId xmlns:a16="http://schemas.microsoft.com/office/drawing/2014/main" xmlns="" val="1559858214"/>
                  </a:ext>
                </a:extLst>
              </a:tr>
              <a:tr h="643369">
                <a:tc>
                  <a:txBody>
                    <a:bodyPr/>
                    <a:lstStyle/>
                    <a:p>
                      <a:pPr algn="ctr"/>
                      <a:r>
                        <a:rPr lang="en-US" dirty="0" smtClean="0">
                          <a:solidFill>
                            <a:schemeClr val="accent2">
                              <a:lumMod val="20000"/>
                              <a:lumOff val="80000"/>
                            </a:schemeClr>
                          </a:solidFill>
                        </a:rPr>
                        <a:t>May</a:t>
                      </a:r>
                    </a:p>
                    <a:p>
                      <a:pPr algn="ctr"/>
                      <a:r>
                        <a:rPr lang="en-US" dirty="0" smtClean="0">
                          <a:solidFill>
                            <a:schemeClr val="accent2">
                              <a:lumMod val="20000"/>
                              <a:lumOff val="80000"/>
                            </a:schemeClr>
                          </a:solidFill>
                        </a:rPr>
                        <a:t>2018</a:t>
                      </a:r>
                      <a:endParaRPr lang="en-US" dirty="0">
                        <a:solidFill>
                          <a:schemeClr val="accent2">
                            <a:lumMod val="20000"/>
                            <a:lumOff val="80000"/>
                          </a:schemeClr>
                        </a:solidFill>
                      </a:endParaRPr>
                    </a:p>
                  </a:txBody>
                  <a:tcPr>
                    <a:noFill/>
                  </a:tcPr>
                </a:tc>
                <a:tc>
                  <a:txBody>
                    <a:bodyPr/>
                    <a:lstStyle/>
                    <a:p>
                      <a:pPr algn="ctr"/>
                      <a:r>
                        <a:rPr lang="en-US" dirty="0" smtClean="0">
                          <a:solidFill>
                            <a:schemeClr val="accent2">
                              <a:lumMod val="20000"/>
                              <a:lumOff val="80000"/>
                            </a:schemeClr>
                          </a:solidFill>
                        </a:rPr>
                        <a:t>FY19 budget</a:t>
                      </a:r>
                      <a:r>
                        <a:rPr lang="en-US" baseline="0" dirty="0" smtClean="0">
                          <a:solidFill>
                            <a:schemeClr val="accent2">
                              <a:lumMod val="20000"/>
                              <a:lumOff val="80000"/>
                            </a:schemeClr>
                          </a:solidFill>
                        </a:rPr>
                        <a:t> presented to BOR.</a:t>
                      </a:r>
                      <a:endParaRPr lang="en-US" dirty="0">
                        <a:solidFill>
                          <a:schemeClr val="accent2">
                            <a:lumMod val="20000"/>
                            <a:lumOff val="80000"/>
                          </a:schemeClr>
                        </a:solidFill>
                      </a:endParaRPr>
                    </a:p>
                  </a:txBody>
                  <a:tcPr>
                    <a:noFill/>
                  </a:tcPr>
                </a:tc>
                <a:extLst>
                  <a:ext uri="{0D108BD9-81ED-4DB2-BD59-A6C34878D82A}">
                    <a16:rowId xmlns:a16="http://schemas.microsoft.com/office/drawing/2014/main" xmlns="" val="346019755"/>
                  </a:ext>
                </a:extLst>
              </a:tr>
            </a:tbl>
          </a:graphicData>
        </a:graphic>
      </p:graphicFrame>
    </p:spTree>
    <p:extLst>
      <p:ext uri="{BB962C8B-B14F-4D97-AF65-F5344CB8AC3E}">
        <p14:creationId xmlns:p14="http://schemas.microsoft.com/office/powerpoint/2010/main" val="1763521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28700" y="609600"/>
            <a:ext cx="7086600" cy="4955203"/>
          </a:xfrm>
          <a:prstGeom prst="rect">
            <a:avLst/>
          </a:prstGeom>
          <a:noFill/>
        </p:spPr>
        <p:txBody>
          <a:bodyPr wrap="square" rtlCol="0">
            <a:spAutoFit/>
          </a:bodyPr>
          <a:lstStyle/>
          <a:p>
            <a:r>
              <a:rPr lang="en-US" sz="2400" dirty="0" smtClean="0">
                <a:solidFill>
                  <a:schemeClr val="accent2">
                    <a:lumMod val="20000"/>
                    <a:lumOff val="80000"/>
                  </a:schemeClr>
                </a:solidFill>
              </a:rPr>
              <a:t>“Shared governance is </a:t>
            </a:r>
            <a:r>
              <a:rPr lang="en-US" sz="2400" dirty="0">
                <a:solidFill>
                  <a:schemeClr val="accent2">
                    <a:lumMod val="20000"/>
                    <a:lumOff val="80000"/>
                  </a:schemeClr>
                </a:solidFill>
              </a:rPr>
              <a:t>a delicate balance between faculty and staff participation in planning and decision-making </a:t>
            </a:r>
            <a:r>
              <a:rPr lang="en-US" sz="2400" dirty="0" smtClean="0">
                <a:solidFill>
                  <a:schemeClr val="accent2">
                    <a:lumMod val="20000"/>
                    <a:lumOff val="80000"/>
                  </a:schemeClr>
                </a:solidFill>
              </a:rPr>
              <a:t>processes</a:t>
            </a:r>
            <a:r>
              <a:rPr lang="en-US" sz="2400" dirty="0">
                <a:solidFill>
                  <a:schemeClr val="accent2">
                    <a:lumMod val="20000"/>
                    <a:lumOff val="80000"/>
                  </a:schemeClr>
                </a:solidFill>
              </a:rPr>
              <a:t>, on the one hand, and administrative accountability on the other</a:t>
            </a:r>
            <a:r>
              <a:rPr lang="en-US" sz="2400" dirty="0" smtClean="0">
                <a:solidFill>
                  <a:schemeClr val="accent2">
                    <a:lumMod val="20000"/>
                    <a:lumOff val="80000"/>
                  </a:schemeClr>
                </a:solidFill>
              </a:rPr>
              <a:t>. </a:t>
            </a:r>
            <a:r>
              <a:rPr lang="en-US" sz="2400" dirty="0">
                <a:solidFill>
                  <a:schemeClr val="accent2">
                    <a:lumMod val="20000"/>
                    <a:lumOff val="80000"/>
                  </a:schemeClr>
                </a:solidFill>
              </a:rPr>
              <a:t>True shared governance attempts to balance maximum participation in decision making with clear accountability</a:t>
            </a:r>
            <a:r>
              <a:rPr lang="en-US" sz="2400" dirty="0" smtClean="0">
                <a:solidFill>
                  <a:schemeClr val="accent2">
                    <a:lumMod val="20000"/>
                    <a:lumOff val="80000"/>
                  </a:schemeClr>
                </a:solidFill>
              </a:rPr>
              <a:t>.” […]</a:t>
            </a:r>
          </a:p>
          <a:p>
            <a:endParaRPr lang="en-US" sz="2400" dirty="0">
              <a:solidFill>
                <a:schemeClr val="accent2">
                  <a:lumMod val="20000"/>
                  <a:lumOff val="80000"/>
                </a:schemeClr>
              </a:solidFill>
            </a:endParaRPr>
          </a:p>
          <a:p>
            <a:r>
              <a:rPr lang="en-US" sz="2400" dirty="0" smtClean="0">
                <a:solidFill>
                  <a:schemeClr val="accent2">
                    <a:lumMod val="20000"/>
                    <a:lumOff val="80000"/>
                  </a:schemeClr>
                </a:solidFill>
              </a:rPr>
              <a:t>“Genuine </a:t>
            </a:r>
            <a:r>
              <a:rPr lang="en-US" sz="2400" dirty="0">
                <a:solidFill>
                  <a:schemeClr val="accent2">
                    <a:lumMod val="20000"/>
                    <a:lumOff val="80000"/>
                  </a:schemeClr>
                </a:solidFill>
              </a:rPr>
              <a:t>shared governance gives voice </a:t>
            </a:r>
            <a:r>
              <a:rPr lang="en-US" sz="2400" dirty="0" smtClean="0">
                <a:solidFill>
                  <a:schemeClr val="accent2">
                    <a:lumMod val="20000"/>
                    <a:lumOff val="80000"/>
                  </a:schemeClr>
                </a:solidFill>
              </a:rPr>
              <a:t>to </a:t>
            </a:r>
            <a:r>
              <a:rPr lang="en-US" sz="2400" dirty="0">
                <a:solidFill>
                  <a:schemeClr val="accent2">
                    <a:lumMod val="20000"/>
                    <a:lumOff val="80000"/>
                  </a:schemeClr>
                </a:solidFill>
              </a:rPr>
              <a:t>concerns common to all constituencies as well as to issues unique to specific groups</a:t>
            </a:r>
            <a:r>
              <a:rPr lang="en-US" sz="2400" dirty="0" smtClean="0">
                <a:solidFill>
                  <a:schemeClr val="accent2">
                    <a:lumMod val="20000"/>
                    <a:lumOff val="80000"/>
                  </a:schemeClr>
                </a:solidFill>
              </a:rPr>
              <a:t>.”</a:t>
            </a:r>
          </a:p>
          <a:p>
            <a:endParaRPr lang="en-US" sz="2400" dirty="0" smtClean="0">
              <a:solidFill>
                <a:schemeClr val="accent2">
                  <a:lumMod val="20000"/>
                  <a:lumOff val="80000"/>
                </a:schemeClr>
              </a:solidFill>
            </a:endParaRPr>
          </a:p>
          <a:p>
            <a:pPr algn="r"/>
            <a:r>
              <a:rPr lang="en-US" sz="1400" dirty="0">
                <a:solidFill>
                  <a:schemeClr val="accent2">
                    <a:lumMod val="20000"/>
                    <a:lumOff val="80000"/>
                  </a:schemeClr>
                </a:solidFill>
              </a:rPr>
              <a:t>From the 2009 Chronicle of Higher Education article </a:t>
            </a:r>
            <a:r>
              <a:rPr lang="en-US" sz="1400" u="sng" dirty="0">
                <a:solidFill>
                  <a:schemeClr val="accent2">
                    <a:lumMod val="20000"/>
                    <a:lumOff val="80000"/>
                  </a:schemeClr>
                </a:solidFill>
              </a:rPr>
              <a:t>‘Exactly What Is ‘Shared Governance’</a:t>
            </a:r>
            <a:r>
              <a:rPr lang="en-US" sz="1400" dirty="0">
                <a:solidFill>
                  <a:schemeClr val="accent2">
                    <a:lumMod val="20000"/>
                    <a:lumOff val="80000"/>
                  </a:schemeClr>
                </a:solidFill>
              </a:rPr>
              <a:t> by Gary A. Olsen, Provost and Vice President for Academic Affairs, Idaho State University. </a:t>
            </a:r>
          </a:p>
          <a:p>
            <a:endParaRPr lang="en-US" sz="2400" dirty="0" smtClean="0">
              <a:solidFill>
                <a:schemeClr val="accent2">
                  <a:lumMod val="20000"/>
                  <a:lumOff val="80000"/>
                </a:schemeClr>
              </a:solidFill>
            </a:endParaRPr>
          </a:p>
        </p:txBody>
      </p:sp>
    </p:spTree>
    <p:extLst>
      <p:ext uri="{BB962C8B-B14F-4D97-AF65-F5344CB8AC3E}">
        <p14:creationId xmlns:p14="http://schemas.microsoft.com/office/powerpoint/2010/main" val="4054716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590</Words>
  <Application>Microsoft Office PowerPoint</Application>
  <PresentationFormat>On-screen Show (4:3)</PresentationFormat>
  <Paragraphs>79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Whittenburg, Scott</dc:creator>
  <cp:lastModifiedBy>Power, Rebecca</cp:lastModifiedBy>
  <cp:revision>28</cp:revision>
  <cp:lastPrinted>2017-02-09T15:05:13Z</cp:lastPrinted>
  <dcterms:created xsi:type="dcterms:W3CDTF">2017-02-07T19:34:22Z</dcterms:created>
  <dcterms:modified xsi:type="dcterms:W3CDTF">2017-02-09T19:40:47Z</dcterms:modified>
</cp:coreProperties>
</file>